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8288000" cy="10287000"/>
  <p:notesSz cx="6858000" cy="9144000"/>
  <p:embeddedFontLst>
    <p:embeddedFont>
      <p:font typeface="Childos Arabic" panose="020B0604020202020204" charset="-78"/>
      <p:regular r:id="rId23"/>
    </p:embeddedFont>
    <p:embeddedFont>
      <p:font typeface="Childos Arabic Bold" panose="020B0604020202020204" charset="-78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03" y="2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31.03.2025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/>
          </a:p>
          <a:p>
            <a:r>
              <a:rPr lang="en-US"/>
              <a:t>It can feel scary and uncomfortable to tell an adult but it is important to remember you did not do anything wrong.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14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12" Type="http://schemas.openxmlformats.org/officeDocument/2006/relationships/image" Target="../media/image83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11" Type="http://schemas.openxmlformats.org/officeDocument/2006/relationships/image" Target="../media/image82.png"/><Relationship Id="rId5" Type="http://schemas.openxmlformats.org/officeDocument/2006/relationships/image" Target="../media/image33.png"/><Relationship Id="rId10" Type="http://schemas.openxmlformats.org/officeDocument/2006/relationships/image" Target="../media/image81.svg"/><Relationship Id="rId4" Type="http://schemas.openxmlformats.org/officeDocument/2006/relationships/image" Target="../media/image40.svg"/><Relationship Id="rId9" Type="http://schemas.openxmlformats.org/officeDocument/2006/relationships/image" Target="../media/image8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3" Type="http://schemas.openxmlformats.org/officeDocument/2006/relationships/image" Target="../media/image39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11" Type="http://schemas.openxmlformats.org/officeDocument/2006/relationships/image" Target="../media/image87.svg"/><Relationship Id="rId5" Type="http://schemas.openxmlformats.org/officeDocument/2006/relationships/image" Target="../media/image35.png"/><Relationship Id="rId10" Type="http://schemas.openxmlformats.org/officeDocument/2006/relationships/image" Target="../media/image86.png"/><Relationship Id="rId4" Type="http://schemas.openxmlformats.org/officeDocument/2006/relationships/image" Target="../media/image40.sv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image" Target="../media/image39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40.svg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39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0.svg"/><Relationship Id="rId9" Type="http://schemas.openxmlformats.org/officeDocument/2006/relationships/image" Target="../media/image91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13" Type="http://schemas.openxmlformats.org/officeDocument/2006/relationships/image" Target="../media/image70.png"/><Relationship Id="rId18" Type="http://schemas.openxmlformats.org/officeDocument/2006/relationships/image" Target="../media/image100.svg"/><Relationship Id="rId3" Type="http://schemas.openxmlformats.org/officeDocument/2006/relationships/image" Target="../media/image92.png"/><Relationship Id="rId21" Type="http://schemas.openxmlformats.org/officeDocument/2006/relationships/image" Target="../media/image102.svg"/><Relationship Id="rId7" Type="http://schemas.openxmlformats.org/officeDocument/2006/relationships/image" Target="../media/image93.png"/><Relationship Id="rId12" Type="http://schemas.openxmlformats.org/officeDocument/2006/relationships/image" Target="../media/image97.svg"/><Relationship Id="rId17" Type="http://schemas.openxmlformats.org/officeDocument/2006/relationships/image" Target="../media/image99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6.svg"/><Relationship Id="rId20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svg"/><Relationship Id="rId11" Type="http://schemas.openxmlformats.org/officeDocument/2006/relationships/image" Target="../media/image96.png"/><Relationship Id="rId5" Type="http://schemas.openxmlformats.org/officeDocument/2006/relationships/image" Target="../media/image52.png"/><Relationship Id="rId15" Type="http://schemas.openxmlformats.org/officeDocument/2006/relationships/image" Target="../media/image98.png"/><Relationship Id="rId23" Type="http://schemas.openxmlformats.org/officeDocument/2006/relationships/image" Target="../media/image104.svg"/><Relationship Id="rId10" Type="http://schemas.openxmlformats.org/officeDocument/2006/relationships/image" Target="../media/image95.svg"/><Relationship Id="rId19" Type="http://schemas.openxmlformats.org/officeDocument/2006/relationships/image" Target="../media/image14.png"/><Relationship Id="rId4" Type="http://schemas.openxmlformats.org/officeDocument/2006/relationships/image" Target="../media/image61.svg"/><Relationship Id="rId9" Type="http://schemas.openxmlformats.org/officeDocument/2006/relationships/image" Target="../media/image94.png"/><Relationship Id="rId14" Type="http://schemas.openxmlformats.org/officeDocument/2006/relationships/image" Target="../media/image71.svg"/><Relationship Id="rId22" Type="http://schemas.openxmlformats.org/officeDocument/2006/relationships/image" Target="../media/image10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14.png"/><Relationship Id="rId18" Type="http://schemas.openxmlformats.org/officeDocument/2006/relationships/image" Target="../media/image111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12" Type="http://schemas.openxmlformats.org/officeDocument/2006/relationships/image" Target="../media/image8.svg"/><Relationship Id="rId17" Type="http://schemas.openxmlformats.org/officeDocument/2006/relationships/image" Target="../media/image110.sv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09.png"/><Relationship Id="rId20" Type="http://schemas.openxmlformats.org/officeDocument/2006/relationships/image" Target="../media/image11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svg"/><Relationship Id="rId11" Type="http://schemas.openxmlformats.org/officeDocument/2006/relationships/image" Target="../media/image7.png"/><Relationship Id="rId5" Type="http://schemas.openxmlformats.org/officeDocument/2006/relationships/image" Target="../media/image52.png"/><Relationship Id="rId15" Type="http://schemas.openxmlformats.org/officeDocument/2006/relationships/image" Target="../media/image108.svg"/><Relationship Id="rId10" Type="http://schemas.openxmlformats.org/officeDocument/2006/relationships/image" Target="../media/image106.svg"/><Relationship Id="rId19" Type="http://schemas.openxmlformats.org/officeDocument/2006/relationships/image" Target="../media/image112.png"/><Relationship Id="rId4" Type="http://schemas.openxmlformats.org/officeDocument/2006/relationships/image" Target="../media/image40.svg"/><Relationship Id="rId9" Type="http://schemas.openxmlformats.org/officeDocument/2006/relationships/image" Target="../media/image105.png"/><Relationship Id="rId14" Type="http://schemas.openxmlformats.org/officeDocument/2006/relationships/image" Target="../media/image10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13" Type="http://schemas.openxmlformats.org/officeDocument/2006/relationships/image" Target="../media/image70.png"/><Relationship Id="rId18" Type="http://schemas.openxmlformats.org/officeDocument/2006/relationships/image" Target="../media/image100.svg"/><Relationship Id="rId3" Type="http://schemas.openxmlformats.org/officeDocument/2006/relationships/image" Target="../media/image92.png"/><Relationship Id="rId7" Type="http://schemas.openxmlformats.org/officeDocument/2006/relationships/image" Target="../media/image93.png"/><Relationship Id="rId12" Type="http://schemas.openxmlformats.org/officeDocument/2006/relationships/image" Target="../media/image97.svg"/><Relationship Id="rId17" Type="http://schemas.openxmlformats.org/officeDocument/2006/relationships/image" Target="../media/image99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svg"/><Relationship Id="rId11" Type="http://schemas.openxmlformats.org/officeDocument/2006/relationships/image" Target="../media/image96.png"/><Relationship Id="rId5" Type="http://schemas.openxmlformats.org/officeDocument/2006/relationships/image" Target="../media/image62.png"/><Relationship Id="rId15" Type="http://schemas.openxmlformats.org/officeDocument/2006/relationships/image" Target="../media/image98.png"/><Relationship Id="rId10" Type="http://schemas.openxmlformats.org/officeDocument/2006/relationships/image" Target="../media/image95.svg"/><Relationship Id="rId19" Type="http://schemas.openxmlformats.org/officeDocument/2006/relationships/image" Target="../media/image14.png"/><Relationship Id="rId4" Type="http://schemas.openxmlformats.org/officeDocument/2006/relationships/image" Target="../media/image61.svg"/><Relationship Id="rId9" Type="http://schemas.openxmlformats.org/officeDocument/2006/relationships/image" Target="../media/image94.png"/><Relationship Id="rId14" Type="http://schemas.openxmlformats.org/officeDocument/2006/relationships/image" Target="../media/image71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svg"/><Relationship Id="rId13" Type="http://schemas.openxmlformats.org/officeDocument/2006/relationships/image" Target="../media/image3.png"/><Relationship Id="rId3" Type="http://schemas.openxmlformats.org/officeDocument/2006/relationships/image" Target="../media/image39.png"/><Relationship Id="rId7" Type="http://schemas.openxmlformats.org/officeDocument/2006/relationships/image" Target="../media/image114.png"/><Relationship Id="rId12" Type="http://schemas.openxmlformats.org/officeDocument/2006/relationships/image" Target="../media/image119.sv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2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svg"/><Relationship Id="rId11" Type="http://schemas.openxmlformats.org/officeDocument/2006/relationships/image" Target="../media/image118.png"/><Relationship Id="rId5" Type="http://schemas.openxmlformats.org/officeDocument/2006/relationships/image" Target="../media/image52.png"/><Relationship Id="rId15" Type="http://schemas.openxmlformats.org/officeDocument/2006/relationships/image" Target="../media/image120.png"/><Relationship Id="rId10" Type="http://schemas.openxmlformats.org/officeDocument/2006/relationships/image" Target="../media/image117.svg"/><Relationship Id="rId4" Type="http://schemas.openxmlformats.org/officeDocument/2006/relationships/image" Target="../media/image40.svg"/><Relationship Id="rId9" Type="http://schemas.openxmlformats.org/officeDocument/2006/relationships/image" Target="../media/image116.png"/><Relationship Id="rId1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svg"/><Relationship Id="rId7" Type="http://schemas.openxmlformats.org/officeDocument/2006/relationships/image" Target="../media/image11.svg"/><Relationship Id="rId12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8.svg"/><Relationship Id="rId5" Type="http://schemas.openxmlformats.org/officeDocument/2006/relationships/image" Target="../media/image4.sv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13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2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svg"/><Relationship Id="rId11" Type="http://schemas.openxmlformats.org/officeDocument/2006/relationships/image" Target="../media/image14.png"/><Relationship Id="rId5" Type="http://schemas.openxmlformats.org/officeDocument/2006/relationships/image" Target="../media/image41.png"/><Relationship Id="rId10" Type="http://schemas.openxmlformats.org/officeDocument/2006/relationships/image" Target="../media/image125.svg"/><Relationship Id="rId4" Type="http://schemas.openxmlformats.org/officeDocument/2006/relationships/image" Target="../media/image123.svg"/><Relationship Id="rId9" Type="http://schemas.openxmlformats.org/officeDocument/2006/relationships/image" Target="../media/image1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5" Type="http://schemas.openxmlformats.org/officeDocument/2006/relationships/image" Target="../media/image28.sv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Relationship Id="rId1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37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6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11" Type="http://schemas.openxmlformats.org/officeDocument/2006/relationships/image" Target="../media/image35.png"/><Relationship Id="rId5" Type="http://schemas.openxmlformats.org/officeDocument/2006/relationships/image" Target="../media/image31.png"/><Relationship Id="rId15" Type="http://schemas.openxmlformats.org/officeDocument/2006/relationships/image" Target="../media/image14.png"/><Relationship Id="rId10" Type="http://schemas.openxmlformats.org/officeDocument/2006/relationships/image" Target="../media/image4.svg"/><Relationship Id="rId4" Type="http://schemas.openxmlformats.org/officeDocument/2006/relationships/image" Target="../media/image30.svg"/><Relationship Id="rId9" Type="http://schemas.openxmlformats.org/officeDocument/2006/relationships/image" Target="../media/image3.png"/><Relationship Id="rId14" Type="http://schemas.openxmlformats.org/officeDocument/2006/relationships/image" Target="../media/image3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12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11" Type="http://schemas.openxmlformats.org/officeDocument/2006/relationships/image" Target="../media/image14.png"/><Relationship Id="rId5" Type="http://schemas.openxmlformats.org/officeDocument/2006/relationships/image" Target="../media/image33.png"/><Relationship Id="rId15" Type="http://schemas.openxmlformats.org/officeDocument/2006/relationships/image" Target="../media/image46.png"/><Relationship Id="rId10" Type="http://schemas.openxmlformats.org/officeDocument/2006/relationships/image" Target="../media/image8.svg"/><Relationship Id="rId4" Type="http://schemas.openxmlformats.org/officeDocument/2006/relationships/image" Target="../media/image40.svg"/><Relationship Id="rId9" Type="http://schemas.openxmlformats.org/officeDocument/2006/relationships/image" Target="../media/image7.png"/><Relationship Id="rId14" Type="http://schemas.openxmlformats.org/officeDocument/2006/relationships/image" Target="../media/image4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51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svg"/><Relationship Id="rId3" Type="http://schemas.openxmlformats.org/officeDocument/2006/relationships/image" Target="../media/image39.png"/><Relationship Id="rId7" Type="http://schemas.openxmlformats.org/officeDocument/2006/relationships/image" Target="../media/image14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svg"/><Relationship Id="rId11" Type="http://schemas.openxmlformats.org/officeDocument/2006/relationships/image" Target="../media/image57.png"/><Relationship Id="rId5" Type="http://schemas.openxmlformats.org/officeDocument/2006/relationships/image" Target="../media/image52.png"/><Relationship Id="rId10" Type="http://schemas.openxmlformats.org/officeDocument/2006/relationships/image" Target="../media/image56.png"/><Relationship Id="rId4" Type="http://schemas.openxmlformats.org/officeDocument/2006/relationships/image" Target="../media/image40.svg"/><Relationship Id="rId9" Type="http://schemas.openxmlformats.org/officeDocument/2006/relationships/image" Target="../media/image5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13" Type="http://schemas.openxmlformats.org/officeDocument/2006/relationships/image" Target="../media/image70.png"/><Relationship Id="rId18" Type="http://schemas.openxmlformats.org/officeDocument/2006/relationships/image" Target="../media/image74.png"/><Relationship Id="rId3" Type="http://schemas.openxmlformats.org/officeDocument/2006/relationships/image" Target="../media/image60.png"/><Relationship Id="rId21" Type="http://schemas.openxmlformats.org/officeDocument/2006/relationships/image" Target="../media/image77.svg"/><Relationship Id="rId7" Type="http://schemas.openxmlformats.org/officeDocument/2006/relationships/image" Target="../media/image64.png"/><Relationship Id="rId12" Type="http://schemas.openxmlformats.org/officeDocument/2006/relationships/image" Target="../media/image69.sv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3.svg"/><Relationship Id="rId20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sv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72.png"/><Relationship Id="rId23" Type="http://schemas.openxmlformats.org/officeDocument/2006/relationships/image" Target="../media/image79.svg"/><Relationship Id="rId10" Type="http://schemas.openxmlformats.org/officeDocument/2006/relationships/image" Target="../media/image67.svg"/><Relationship Id="rId19" Type="http://schemas.openxmlformats.org/officeDocument/2006/relationships/image" Target="../media/image75.svg"/><Relationship Id="rId4" Type="http://schemas.openxmlformats.org/officeDocument/2006/relationships/image" Target="../media/image61.svg"/><Relationship Id="rId9" Type="http://schemas.openxmlformats.org/officeDocument/2006/relationships/image" Target="../media/image66.png"/><Relationship Id="rId14" Type="http://schemas.openxmlformats.org/officeDocument/2006/relationships/image" Target="../media/image71.svg"/><Relationship Id="rId22" Type="http://schemas.openxmlformats.org/officeDocument/2006/relationships/image" Target="../media/image7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flipH="1" flipV="1">
            <a:off x="15424605" y="6961484"/>
            <a:ext cx="2689702" cy="3527478"/>
          </a:xfrm>
          <a:custGeom>
            <a:avLst/>
            <a:gdLst/>
            <a:ahLst/>
            <a:cxnLst/>
            <a:rect l="l" t="t" r="r" b="b"/>
            <a:pathLst>
              <a:path w="2689702" h="3527478">
                <a:moveTo>
                  <a:pt x="2689702" y="3527478"/>
                </a:moveTo>
                <a:lnTo>
                  <a:pt x="0" y="3527478"/>
                </a:lnTo>
                <a:lnTo>
                  <a:pt x="0" y="0"/>
                </a:lnTo>
                <a:lnTo>
                  <a:pt x="2689702" y="0"/>
                </a:lnTo>
                <a:lnTo>
                  <a:pt x="2689702" y="3527478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0" y="246180"/>
            <a:ext cx="3132468" cy="3121077"/>
          </a:xfrm>
          <a:custGeom>
            <a:avLst/>
            <a:gdLst/>
            <a:ahLst/>
            <a:cxnLst/>
            <a:rect l="l" t="t" r="r" b="b"/>
            <a:pathLst>
              <a:path w="3132468" h="3121077">
                <a:moveTo>
                  <a:pt x="0" y="0"/>
                </a:moveTo>
                <a:lnTo>
                  <a:pt x="3132468" y="0"/>
                </a:lnTo>
                <a:lnTo>
                  <a:pt x="3132468" y="3121077"/>
                </a:lnTo>
                <a:lnTo>
                  <a:pt x="0" y="31210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548634" y="7049031"/>
            <a:ext cx="3204646" cy="3192993"/>
          </a:xfrm>
          <a:custGeom>
            <a:avLst/>
            <a:gdLst/>
            <a:ahLst/>
            <a:cxnLst/>
            <a:rect l="l" t="t" r="r" b="b"/>
            <a:pathLst>
              <a:path w="3204646" h="3192993">
                <a:moveTo>
                  <a:pt x="0" y="0"/>
                </a:moveTo>
                <a:lnTo>
                  <a:pt x="3204646" y="0"/>
                </a:lnTo>
                <a:lnTo>
                  <a:pt x="3204646" y="3192992"/>
                </a:lnTo>
                <a:lnTo>
                  <a:pt x="0" y="319299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4380241" y="6012276"/>
            <a:ext cx="8982870" cy="2930661"/>
          </a:xfrm>
          <a:custGeom>
            <a:avLst/>
            <a:gdLst/>
            <a:ahLst/>
            <a:cxnLst/>
            <a:rect l="l" t="t" r="r" b="b"/>
            <a:pathLst>
              <a:path w="8982870" h="2930661">
                <a:moveTo>
                  <a:pt x="0" y="0"/>
                </a:moveTo>
                <a:lnTo>
                  <a:pt x="8982870" y="0"/>
                </a:lnTo>
                <a:lnTo>
                  <a:pt x="8982870" y="2930661"/>
                </a:lnTo>
                <a:lnTo>
                  <a:pt x="0" y="293066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8" name="Group 8"/>
          <p:cNvGrpSpPr/>
          <p:nvPr/>
        </p:nvGrpSpPr>
        <p:grpSpPr>
          <a:xfrm>
            <a:off x="3105598" y="2357357"/>
            <a:ext cx="11532157" cy="3200788"/>
            <a:chOff x="0" y="0"/>
            <a:chExt cx="12749821" cy="353875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749821" cy="3538754"/>
            </a:xfrm>
            <a:custGeom>
              <a:avLst/>
              <a:gdLst/>
              <a:ahLst/>
              <a:cxnLst/>
              <a:rect l="l" t="t" r="r" b="b"/>
              <a:pathLst>
                <a:path w="12749821" h="3538754">
                  <a:moveTo>
                    <a:pt x="12625360" y="3538754"/>
                  </a:moveTo>
                  <a:lnTo>
                    <a:pt x="124460" y="3538754"/>
                  </a:lnTo>
                  <a:cubicBezTo>
                    <a:pt x="55880" y="3538754"/>
                    <a:pt x="0" y="3482874"/>
                    <a:pt x="0" y="341429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3414294"/>
                  </a:lnTo>
                  <a:cubicBezTo>
                    <a:pt x="12749821" y="3482874"/>
                    <a:pt x="12693941" y="3538754"/>
                    <a:pt x="12625360" y="3538754"/>
                  </a:cubicBezTo>
                  <a:close/>
                </a:path>
              </a:pathLst>
            </a:custGeom>
            <a:solidFill>
              <a:srgbClr val="C3C3C3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0" name="TextBox 10"/>
          <p:cNvSpPr txBox="1"/>
          <p:nvPr/>
        </p:nvSpPr>
        <p:spPr>
          <a:xfrm rot="-3486">
            <a:off x="3491591" y="2484929"/>
            <a:ext cx="10760055" cy="2832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spc="19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Teacher Powerpoint Supports for the Sexuality Education Components of the CCQ (Culture &amp; Citizenship of Quebec) Programme produced and distributed by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0" y="246180"/>
            <a:ext cx="3132468" cy="3121077"/>
          </a:xfrm>
          <a:custGeom>
            <a:avLst/>
            <a:gdLst/>
            <a:ahLst/>
            <a:cxnLst/>
            <a:rect l="l" t="t" r="r" b="b"/>
            <a:pathLst>
              <a:path w="3132468" h="3121077">
                <a:moveTo>
                  <a:pt x="0" y="0"/>
                </a:moveTo>
                <a:lnTo>
                  <a:pt x="3132468" y="0"/>
                </a:lnTo>
                <a:lnTo>
                  <a:pt x="3132468" y="3121077"/>
                </a:lnTo>
                <a:lnTo>
                  <a:pt x="0" y="31210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312971" y="2585508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3"/>
                </a:lnTo>
                <a:lnTo>
                  <a:pt x="0" y="56311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486">
            <a:off x="5699544" y="3259365"/>
            <a:ext cx="7157743" cy="30321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endParaRPr/>
          </a:p>
          <a:p>
            <a:pPr algn="ctr">
              <a:lnSpc>
                <a:spcPts val="11899"/>
              </a:lnSpc>
              <a:spcBef>
                <a:spcPct val="0"/>
              </a:spcBef>
            </a:pPr>
            <a:r>
              <a:rPr lang="en-US" sz="8499" spc="484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Emma’s Story</a:t>
            </a:r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4150398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478743" y="1709178"/>
            <a:ext cx="14307900" cy="7833575"/>
          </a:xfrm>
          <a:custGeom>
            <a:avLst/>
            <a:gdLst/>
            <a:ahLst/>
            <a:cxnLst/>
            <a:rect l="l" t="t" r="r" b="b"/>
            <a:pathLst>
              <a:path w="14307900" h="7833575">
                <a:moveTo>
                  <a:pt x="0" y="0"/>
                </a:moveTo>
                <a:lnTo>
                  <a:pt x="14307900" y="0"/>
                </a:lnTo>
                <a:lnTo>
                  <a:pt x="14307900" y="7833575"/>
                </a:lnTo>
                <a:lnTo>
                  <a:pt x="0" y="78335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2370693">
            <a:off x="-2745786" y="61343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1"/>
                </a:lnTo>
                <a:lnTo>
                  <a:pt x="0" y="15509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-2370693">
            <a:off x="-2449511" y="933693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>
            <a:off x="3397022" y="3010187"/>
            <a:ext cx="12248506" cy="538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99"/>
              </a:lnSpc>
            </a:pPr>
            <a:r>
              <a:rPr lang="en-US" sz="4699" spc="267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Emma is so excited! She’s having a sleepover at her friend Jake’s house. </a:t>
            </a:r>
          </a:p>
          <a:p>
            <a:pPr algn="ctr">
              <a:lnSpc>
                <a:spcPts val="4699"/>
              </a:lnSpc>
            </a:pPr>
            <a:endParaRPr lang="en-US" sz="4699" spc="267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699"/>
              </a:lnSpc>
            </a:pPr>
            <a:r>
              <a:rPr lang="en-US" sz="4699" spc="267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She packed her pajamas, her favorite stuffed animal, and a book to read before bed.</a:t>
            </a:r>
          </a:p>
          <a:p>
            <a:pPr algn="ctr">
              <a:lnSpc>
                <a:spcPts val="4699"/>
              </a:lnSpc>
            </a:pPr>
            <a:endParaRPr lang="en-US" sz="4699" spc="267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699"/>
              </a:lnSpc>
            </a:pPr>
            <a:r>
              <a:rPr lang="en-US" sz="4699" spc="267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She can’t wait to play video games with Jake and his older brother Liam.</a:t>
            </a:r>
          </a:p>
        </p:txBody>
      </p:sp>
      <p:sp>
        <p:nvSpPr>
          <p:cNvPr id="6" name="Freeform 6"/>
          <p:cNvSpPr/>
          <p:nvPr/>
        </p:nvSpPr>
        <p:spPr>
          <a:xfrm rot="5400000">
            <a:off x="15987581" y="1704609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0" y="0"/>
                </a:lnTo>
                <a:lnTo>
                  <a:pt x="2295850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326011" y="6376394"/>
            <a:ext cx="3071011" cy="3054260"/>
          </a:xfrm>
          <a:custGeom>
            <a:avLst/>
            <a:gdLst/>
            <a:ahLst/>
            <a:cxnLst/>
            <a:rect l="l" t="t" r="r" b="b"/>
            <a:pathLst>
              <a:path w="3071011" h="3054260">
                <a:moveTo>
                  <a:pt x="0" y="0"/>
                </a:moveTo>
                <a:lnTo>
                  <a:pt x="3071011" y="0"/>
                </a:lnTo>
                <a:lnTo>
                  <a:pt x="3071011" y="3054260"/>
                </a:lnTo>
                <a:lnTo>
                  <a:pt x="0" y="30542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3786999" y="563002"/>
            <a:ext cx="12443528" cy="1146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00"/>
              </a:lnSpc>
              <a:spcBef>
                <a:spcPct val="0"/>
              </a:spcBef>
            </a:pPr>
            <a:r>
              <a:rPr lang="en-US" sz="8000" spc="456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Read out loud to students</a:t>
            </a:r>
          </a:p>
        </p:txBody>
      </p:sp>
      <p:sp>
        <p:nvSpPr>
          <p:cNvPr id="9" name="Freeform 9"/>
          <p:cNvSpPr/>
          <p:nvPr/>
        </p:nvSpPr>
        <p:spPr>
          <a:xfrm>
            <a:off x="14150398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20040" y="1426046"/>
            <a:ext cx="14305488" cy="7832254"/>
          </a:xfrm>
          <a:custGeom>
            <a:avLst/>
            <a:gdLst/>
            <a:ahLst/>
            <a:cxnLst/>
            <a:rect l="l" t="t" r="r" b="b"/>
            <a:pathLst>
              <a:path w="14305488" h="7832254">
                <a:moveTo>
                  <a:pt x="0" y="0"/>
                </a:moveTo>
                <a:lnTo>
                  <a:pt x="14305488" y="0"/>
                </a:lnTo>
                <a:lnTo>
                  <a:pt x="14305488" y="7832254"/>
                </a:lnTo>
                <a:lnTo>
                  <a:pt x="0" y="78322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15814897" y="-908403"/>
            <a:ext cx="3492877" cy="3480176"/>
          </a:xfrm>
          <a:custGeom>
            <a:avLst/>
            <a:gdLst/>
            <a:ahLst/>
            <a:cxnLst/>
            <a:rect l="l" t="t" r="r" b="b"/>
            <a:pathLst>
              <a:path w="3492877" h="3480176">
                <a:moveTo>
                  <a:pt x="0" y="0"/>
                </a:moveTo>
                <a:lnTo>
                  <a:pt x="3492877" y="0"/>
                </a:lnTo>
                <a:lnTo>
                  <a:pt x="3492877" y="3480175"/>
                </a:lnTo>
                <a:lnTo>
                  <a:pt x="0" y="34801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TextBox 4"/>
          <p:cNvSpPr txBox="1"/>
          <p:nvPr/>
        </p:nvSpPr>
        <p:spPr>
          <a:xfrm>
            <a:off x="3365487" y="2553198"/>
            <a:ext cx="11868534" cy="4570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46"/>
              </a:lnSpc>
            </a:pPr>
            <a:r>
              <a:rPr lang="en-US" sz="4446" spc="25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After dinner, Jake’s older brother, Liam, asks Emma if she wants to play a game in his room. Emma says yes because she likes games!</a:t>
            </a:r>
          </a:p>
          <a:p>
            <a:pPr algn="ctr">
              <a:lnSpc>
                <a:spcPts val="4446"/>
              </a:lnSpc>
            </a:pPr>
            <a:endParaRPr lang="en-US" sz="4446" spc="253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446"/>
              </a:lnSpc>
            </a:pPr>
            <a:r>
              <a:rPr lang="en-US" sz="4446" spc="25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When Emma goes into Liam’s room, he closes the door and tells her to sit next to him on the bed. Then, he says, “Let’s play a secret game! But you can’t tell anyone.”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3701864" y="7215221"/>
            <a:ext cx="11532157" cy="2448308"/>
            <a:chOff x="0" y="0"/>
            <a:chExt cx="12749821" cy="270682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749821" cy="2706822"/>
            </a:xfrm>
            <a:custGeom>
              <a:avLst/>
              <a:gdLst/>
              <a:ahLst/>
              <a:cxnLst/>
              <a:rect l="l" t="t" r="r" b="b"/>
              <a:pathLst>
                <a:path w="12749821" h="2706822">
                  <a:moveTo>
                    <a:pt x="12625360" y="2706822"/>
                  </a:moveTo>
                  <a:lnTo>
                    <a:pt x="124460" y="2706822"/>
                  </a:lnTo>
                  <a:cubicBezTo>
                    <a:pt x="55880" y="2706822"/>
                    <a:pt x="0" y="2650942"/>
                    <a:pt x="0" y="258236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2582362"/>
                  </a:lnTo>
                  <a:cubicBezTo>
                    <a:pt x="12749821" y="2650942"/>
                    <a:pt x="12693941" y="2706822"/>
                    <a:pt x="12625360" y="2706822"/>
                  </a:cubicBezTo>
                  <a:close/>
                </a:path>
              </a:pathLst>
            </a:custGeom>
            <a:solidFill>
              <a:srgbClr val="FDFDFD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7" name="Freeform 7"/>
          <p:cNvSpPr/>
          <p:nvPr/>
        </p:nvSpPr>
        <p:spPr>
          <a:xfrm rot="-1095789">
            <a:off x="15409233" y="3246520"/>
            <a:ext cx="2574952" cy="1532096"/>
          </a:xfrm>
          <a:custGeom>
            <a:avLst/>
            <a:gdLst/>
            <a:ahLst/>
            <a:cxnLst/>
            <a:rect l="l" t="t" r="r" b="b"/>
            <a:pathLst>
              <a:path w="2574952" h="1532096">
                <a:moveTo>
                  <a:pt x="0" y="0"/>
                </a:moveTo>
                <a:lnTo>
                  <a:pt x="2574952" y="0"/>
                </a:lnTo>
                <a:lnTo>
                  <a:pt x="2574952" y="1532096"/>
                </a:lnTo>
                <a:lnTo>
                  <a:pt x="0" y="153209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4625891" y="7488710"/>
            <a:ext cx="9684104" cy="2798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68"/>
              </a:lnSpc>
            </a:pPr>
            <a:r>
              <a:rPr lang="en-US" sz="3668" spc="209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Ask Students:</a:t>
            </a:r>
          </a:p>
          <a:p>
            <a:pPr marL="792111" lvl="1" indent="-396056" algn="ctr">
              <a:lnSpc>
                <a:spcPts val="3668"/>
              </a:lnSpc>
              <a:buFont typeface="Arial"/>
              <a:buChar char="•"/>
            </a:pPr>
            <a:r>
              <a:rPr lang="en-US" sz="3668" spc="209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do you think about Liam asking Emma to keep a secret?</a:t>
            </a:r>
          </a:p>
          <a:p>
            <a:pPr marL="792111" lvl="1" indent="-396056" algn="ctr">
              <a:lnSpc>
                <a:spcPts val="3668"/>
              </a:lnSpc>
              <a:buFont typeface="Arial"/>
              <a:buChar char="•"/>
            </a:pPr>
            <a:r>
              <a:rPr lang="en-US" sz="3668" spc="209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do you think Emma feels?</a:t>
            </a:r>
          </a:p>
          <a:p>
            <a:pPr marL="792111" lvl="1" indent="-396056" algn="ctr">
              <a:lnSpc>
                <a:spcPts val="3668"/>
              </a:lnSpc>
              <a:buFont typeface="Arial"/>
              <a:buChar char="•"/>
            </a:pPr>
            <a:r>
              <a:rPr lang="en-US" sz="3668" spc="209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do you think Emma should do?</a:t>
            </a:r>
          </a:p>
          <a:p>
            <a:pPr algn="ctr">
              <a:lnSpc>
                <a:spcPts val="3668"/>
              </a:lnSpc>
            </a:pPr>
            <a:endParaRPr lang="en-US" sz="3668" spc="209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4150398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524973" y="4819470"/>
            <a:ext cx="2878732" cy="3299406"/>
          </a:xfrm>
          <a:custGeom>
            <a:avLst/>
            <a:gdLst/>
            <a:ahLst/>
            <a:cxnLst/>
            <a:rect l="l" t="t" r="r" b="b"/>
            <a:pathLst>
              <a:path w="2878732" h="3299406">
                <a:moveTo>
                  <a:pt x="0" y="0"/>
                </a:moveTo>
                <a:lnTo>
                  <a:pt x="2878732" y="0"/>
                </a:lnTo>
                <a:lnTo>
                  <a:pt x="2878732" y="3299406"/>
                </a:lnTo>
                <a:lnTo>
                  <a:pt x="0" y="329940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11"/>
          <p:cNvSpPr txBox="1"/>
          <p:nvPr/>
        </p:nvSpPr>
        <p:spPr>
          <a:xfrm>
            <a:off x="3120989" y="303999"/>
            <a:ext cx="12693909" cy="1122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  <a:spcBef>
                <a:spcPct val="0"/>
              </a:spcBef>
            </a:pPr>
            <a:r>
              <a:rPr lang="en-US" sz="7800" spc="444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Read out loud to students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57427" y="1298160"/>
            <a:ext cx="14046903" cy="7690679"/>
          </a:xfrm>
          <a:custGeom>
            <a:avLst/>
            <a:gdLst/>
            <a:ahLst/>
            <a:cxnLst/>
            <a:rect l="l" t="t" r="r" b="b"/>
            <a:pathLst>
              <a:path w="14046903" h="7690679">
                <a:moveTo>
                  <a:pt x="0" y="0"/>
                </a:moveTo>
                <a:lnTo>
                  <a:pt x="14046903" y="0"/>
                </a:lnTo>
                <a:lnTo>
                  <a:pt x="14046903" y="7690680"/>
                </a:lnTo>
                <a:lnTo>
                  <a:pt x="0" y="76906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386326" y="2427994"/>
            <a:ext cx="12695375" cy="3930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82"/>
              </a:lnSpc>
            </a:pPr>
            <a:r>
              <a:rPr lang="en-US" sz="4382" spc="249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Emma doesn’t like the idea of a secret game. </a:t>
            </a:r>
          </a:p>
          <a:p>
            <a:pPr algn="ctr">
              <a:lnSpc>
                <a:spcPts val="4382"/>
              </a:lnSpc>
            </a:pPr>
            <a:endParaRPr lang="en-US" sz="4382" spc="249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382"/>
              </a:lnSpc>
            </a:pPr>
            <a:r>
              <a:rPr lang="en-US" sz="4382" spc="249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She feels weird and uncomfortable, so she says, “I don’t want to play this game.” </a:t>
            </a:r>
          </a:p>
          <a:p>
            <a:pPr algn="ctr">
              <a:lnSpc>
                <a:spcPts val="4382"/>
              </a:lnSpc>
            </a:pPr>
            <a:endParaRPr lang="en-US" sz="4382" spc="249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4382"/>
              </a:lnSpc>
            </a:pPr>
            <a:r>
              <a:rPr lang="en-US" sz="4382" spc="249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She tries to open the door, but Liam blocks it and says, “Come on, don’t be boring.”</a:t>
            </a:r>
          </a:p>
        </p:txBody>
      </p:sp>
      <p:sp>
        <p:nvSpPr>
          <p:cNvPr id="4" name="Freeform 4"/>
          <p:cNvSpPr/>
          <p:nvPr/>
        </p:nvSpPr>
        <p:spPr>
          <a:xfrm rot="-9724359">
            <a:off x="15683391" y="-1676558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5" y="0"/>
                </a:lnTo>
                <a:lnTo>
                  <a:pt x="4048965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5" name="Group 5"/>
          <p:cNvGrpSpPr/>
          <p:nvPr/>
        </p:nvGrpSpPr>
        <p:grpSpPr>
          <a:xfrm>
            <a:off x="4114800" y="7025432"/>
            <a:ext cx="11532157" cy="2800443"/>
            <a:chOff x="0" y="0"/>
            <a:chExt cx="12749821" cy="309613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749821" cy="3096137"/>
            </a:xfrm>
            <a:custGeom>
              <a:avLst/>
              <a:gdLst/>
              <a:ahLst/>
              <a:cxnLst/>
              <a:rect l="l" t="t" r="r" b="b"/>
              <a:pathLst>
                <a:path w="12749821" h="3096137">
                  <a:moveTo>
                    <a:pt x="12625360" y="3096137"/>
                  </a:moveTo>
                  <a:lnTo>
                    <a:pt x="124460" y="3096137"/>
                  </a:lnTo>
                  <a:cubicBezTo>
                    <a:pt x="55880" y="3096137"/>
                    <a:pt x="0" y="3040257"/>
                    <a:pt x="0" y="297167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2971677"/>
                  </a:lnTo>
                  <a:cubicBezTo>
                    <a:pt x="12749821" y="3040257"/>
                    <a:pt x="12693941" y="3096137"/>
                    <a:pt x="12625360" y="3096137"/>
                  </a:cubicBezTo>
                  <a:close/>
                </a:path>
              </a:pathLst>
            </a:custGeom>
            <a:solidFill>
              <a:srgbClr val="FDFDFD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7" name="Freeform 7"/>
          <p:cNvSpPr/>
          <p:nvPr/>
        </p:nvSpPr>
        <p:spPr>
          <a:xfrm>
            <a:off x="0" y="5485336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4578283" y="7335520"/>
            <a:ext cx="9779321" cy="1922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99"/>
              </a:lnSpc>
            </a:pPr>
            <a:r>
              <a:rPr lang="en-US" sz="3699" spc="210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Ask Students:</a:t>
            </a:r>
          </a:p>
          <a:p>
            <a:pPr marL="798829" lvl="1" indent="-399415" algn="ctr">
              <a:lnSpc>
                <a:spcPts val="3699"/>
              </a:lnSpc>
              <a:buFont typeface="Arial"/>
              <a:buChar char="•"/>
            </a:pPr>
            <a:r>
              <a:rPr lang="en-US" sz="3699" spc="210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Why does Emma feel uncomfortable?</a:t>
            </a:r>
          </a:p>
          <a:p>
            <a:pPr marL="798829" lvl="1" indent="-399415" algn="ctr">
              <a:lnSpc>
                <a:spcPts val="3699"/>
              </a:lnSpc>
              <a:buFont typeface="Arial"/>
              <a:buChar char="•"/>
            </a:pPr>
            <a:r>
              <a:rPr lang="en-US" sz="3699" spc="210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is wrong with what Liam did?</a:t>
            </a:r>
          </a:p>
          <a:p>
            <a:pPr marL="798829" lvl="1" indent="-399415" algn="ctr">
              <a:lnSpc>
                <a:spcPts val="3699"/>
              </a:lnSpc>
              <a:buFont typeface="Arial"/>
              <a:buChar char="•"/>
            </a:pPr>
            <a:r>
              <a:rPr lang="en-US" sz="3699" spc="210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do you think Emma should do next?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120989" y="303999"/>
            <a:ext cx="12693909" cy="1122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  <a:spcBef>
                <a:spcPct val="0"/>
              </a:spcBef>
            </a:pPr>
            <a:r>
              <a:rPr lang="en-US" sz="7800" spc="444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Read out loud to students</a:t>
            </a:r>
          </a:p>
        </p:txBody>
      </p:sp>
      <p:sp>
        <p:nvSpPr>
          <p:cNvPr id="10" name="Freeform 10"/>
          <p:cNvSpPr/>
          <p:nvPr/>
        </p:nvSpPr>
        <p:spPr>
          <a:xfrm>
            <a:off x="14150398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69764" y="1210811"/>
            <a:ext cx="16488974" cy="9027713"/>
          </a:xfrm>
          <a:custGeom>
            <a:avLst/>
            <a:gdLst/>
            <a:ahLst/>
            <a:cxnLst/>
            <a:rect l="l" t="t" r="r" b="b"/>
            <a:pathLst>
              <a:path w="16488974" h="9027713">
                <a:moveTo>
                  <a:pt x="0" y="0"/>
                </a:moveTo>
                <a:lnTo>
                  <a:pt x="16488975" y="0"/>
                </a:lnTo>
                <a:lnTo>
                  <a:pt x="16488975" y="9027713"/>
                </a:lnTo>
                <a:lnTo>
                  <a:pt x="0" y="902771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2811413" y="2012276"/>
            <a:ext cx="13452621" cy="5674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07"/>
              </a:lnSpc>
            </a:pPr>
            <a:r>
              <a:rPr lang="en-US" sz="3707" spc="211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Emma says loudly, “I want to leave now!” Then, she pushes past Liam, opens the door, and runs to find Jake’s mom. She tells her everything that happened.</a:t>
            </a:r>
          </a:p>
          <a:p>
            <a:pPr algn="ctr">
              <a:lnSpc>
                <a:spcPts val="3707"/>
              </a:lnSpc>
            </a:pPr>
            <a:endParaRPr lang="en-US" sz="3707" spc="211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707"/>
              </a:lnSpc>
            </a:pPr>
            <a:r>
              <a:rPr lang="en-US" sz="3707" spc="211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Jake’s mom listens carefully and tells Emma that she did the right thing by telling her. She calls Emma’s parents, who come to pick her up right away.</a:t>
            </a:r>
          </a:p>
          <a:p>
            <a:pPr algn="ctr">
              <a:lnSpc>
                <a:spcPts val="3707"/>
              </a:lnSpc>
            </a:pPr>
            <a:endParaRPr lang="en-US" sz="3707" spc="211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707"/>
              </a:lnSpc>
            </a:pPr>
            <a:r>
              <a:rPr lang="en-US" sz="3707" spc="211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When Emma gets home, her parents give her a big hug and tell her they are proud of her for speaking up. Emma feels safe and happy to be home.</a:t>
            </a:r>
          </a:p>
          <a:p>
            <a:pPr algn="ctr">
              <a:lnSpc>
                <a:spcPts val="3707"/>
              </a:lnSpc>
            </a:pPr>
            <a:endParaRPr lang="en-US" sz="3707" spc="211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4032622" y="7438081"/>
            <a:ext cx="11563259" cy="2800443"/>
            <a:chOff x="0" y="0"/>
            <a:chExt cx="12784207" cy="309613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784206" cy="3096137"/>
            </a:xfrm>
            <a:custGeom>
              <a:avLst/>
              <a:gdLst/>
              <a:ahLst/>
              <a:cxnLst/>
              <a:rect l="l" t="t" r="r" b="b"/>
              <a:pathLst>
                <a:path w="12784206" h="3096137">
                  <a:moveTo>
                    <a:pt x="12659747" y="3096137"/>
                  </a:moveTo>
                  <a:lnTo>
                    <a:pt x="124460" y="3096137"/>
                  </a:lnTo>
                  <a:cubicBezTo>
                    <a:pt x="55880" y="3096137"/>
                    <a:pt x="0" y="3040257"/>
                    <a:pt x="0" y="297167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59747" y="0"/>
                  </a:lnTo>
                  <a:cubicBezTo>
                    <a:pt x="12728327" y="0"/>
                    <a:pt x="12784206" y="55880"/>
                    <a:pt x="12784206" y="124460"/>
                  </a:cubicBezTo>
                  <a:lnTo>
                    <a:pt x="12784206" y="2971677"/>
                  </a:lnTo>
                  <a:cubicBezTo>
                    <a:pt x="12784206" y="3040257"/>
                    <a:pt x="12728327" y="3096137"/>
                    <a:pt x="12659747" y="3096137"/>
                  </a:cubicBezTo>
                  <a:close/>
                </a:path>
              </a:pathLst>
            </a:custGeom>
            <a:solidFill>
              <a:srgbClr val="FDFDFD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6" name="Freeform 6"/>
          <p:cNvSpPr/>
          <p:nvPr/>
        </p:nvSpPr>
        <p:spPr>
          <a:xfrm>
            <a:off x="-321054" y="-726374"/>
            <a:ext cx="3132468" cy="3121077"/>
          </a:xfrm>
          <a:custGeom>
            <a:avLst/>
            <a:gdLst/>
            <a:ahLst/>
            <a:cxnLst/>
            <a:rect l="l" t="t" r="r" b="b"/>
            <a:pathLst>
              <a:path w="3132468" h="3121077">
                <a:moveTo>
                  <a:pt x="0" y="0"/>
                </a:moveTo>
                <a:lnTo>
                  <a:pt x="3132467" y="0"/>
                </a:lnTo>
                <a:lnTo>
                  <a:pt x="3132467" y="3121076"/>
                </a:lnTo>
                <a:lnTo>
                  <a:pt x="0" y="312107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4648064" y="7476337"/>
            <a:ext cx="9779321" cy="28589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58"/>
              </a:lnSpc>
            </a:pPr>
            <a:r>
              <a:rPr lang="en-US" sz="3258" spc="185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Ask Students:</a:t>
            </a:r>
          </a:p>
          <a:p>
            <a:pPr marL="703493" lvl="1" indent="-351746" algn="ctr">
              <a:lnSpc>
                <a:spcPts val="3258"/>
              </a:lnSpc>
              <a:buFont typeface="Arial"/>
              <a:buChar char="•"/>
            </a:pPr>
            <a:r>
              <a:rPr lang="en-US" sz="3258" spc="185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did Emma protect herself?</a:t>
            </a:r>
          </a:p>
          <a:p>
            <a:pPr marL="703493" lvl="1" indent="-351746" algn="ctr">
              <a:lnSpc>
                <a:spcPts val="3258"/>
              </a:lnSpc>
              <a:buFont typeface="Arial"/>
              <a:buChar char="•"/>
            </a:pPr>
            <a:r>
              <a:rPr lang="en-US" sz="3258" spc="185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Why was it important for Emma to tell a trusted adult?</a:t>
            </a:r>
          </a:p>
          <a:p>
            <a:pPr marL="703493" lvl="1" indent="-351746" algn="ctr">
              <a:lnSpc>
                <a:spcPts val="3258"/>
              </a:lnSpc>
              <a:buFont typeface="Arial"/>
              <a:buChar char="•"/>
            </a:pPr>
            <a:r>
              <a:rPr lang="en-US" sz="3258" spc="185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Who are some trusted adults you can talk to if something makes you feel uncomfortable?</a:t>
            </a:r>
          </a:p>
          <a:p>
            <a:pPr algn="ctr">
              <a:lnSpc>
                <a:spcPts val="2858"/>
              </a:lnSpc>
            </a:pPr>
            <a:endParaRPr lang="en-US" sz="3258" spc="185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845872" y="306478"/>
            <a:ext cx="12693909" cy="1122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  <a:spcBef>
                <a:spcPct val="0"/>
              </a:spcBef>
            </a:pPr>
            <a:r>
              <a:rPr lang="en-US" sz="7800" spc="444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Read out loud to students</a:t>
            </a:r>
          </a:p>
        </p:txBody>
      </p:sp>
      <p:sp>
        <p:nvSpPr>
          <p:cNvPr id="9" name="Freeform 9"/>
          <p:cNvSpPr/>
          <p:nvPr/>
        </p:nvSpPr>
        <p:spPr>
          <a:xfrm>
            <a:off x="14427384" y="8457821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3"/>
                </a:lnTo>
                <a:lnTo>
                  <a:pt x="0" y="120048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225987" y="6968476"/>
            <a:ext cx="3806635" cy="2978692"/>
          </a:xfrm>
          <a:custGeom>
            <a:avLst/>
            <a:gdLst/>
            <a:ahLst/>
            <a:cxnLst/>
            <a:rect l="l" t="t" r="r" b="b"/>
            <a:pathLst>
              <a:path w="3806635" h="2978692">
                <a:moveTo>
                  <a:pt x="0" y="0"/>
                </a:moveTo>
                <a:lnTo>
                  <a:pt x="3806635" y="0"/>
                </a:lnTo>
                <a:lnTo>
                  <a:pt x="3806635" y="2978691"/>
                </a:lnTo>
                <a:lnTo>
                  <a:pt x="0" y="29786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0" y="246180"/>
            <a:ext cx="3132468" cy="3121077"/>
          </a:xfrm>
          <a:custGeom>
            <a:avLst/>
            <a:gdLst/>
            <a:ahLst/>
            <a:cxnLst/>
            <a:rect l="l" t="t" r="r" b="b"/>
            <a:pathLst>
              <a:path w="3132468" h="3121077">
                <a:moveTo>
                  <a:pt x="0" y="0"/>
                </a:moveTo>
                <a:lnTo>
                  <a:pt x="3132468" y="0"/>
                </a:lnTo>
                <a:lnTo>
                  <a:pt x="3132468" y="3121077"/>
                </a:lnTo>
                <a:lnTo>
                  <a:pt x="0" y="31210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178435" y="2650180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3"/>
                </a:lnTo>
                <a:lnTo>
                  <a:pt x="0" y="56311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486">
            <a:off x="5714577" y="3799126"/>
            <a:ext cx="6858556" cy="357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9"/>
              </a:lnSpc>
              <a:spcBef>
                <a:spcPct val="0"/>
              </a:spcBef>
            </a:pPr>
            <a:r>
              <a:rPr lang="en-US" sz="9999" spc="569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Disclosure to an Adult</a:t>
            </a:r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4608361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262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70550" y="1923564"/>
            <a:ext cx="12206743" cy="6683192"/>
          </a:xfrm>
          <a:custGeom>
            <a:avLst/>
            <a:gdLst/>
            <a:ahLst/>
            <a:cxnLst/>
            <a:rect l="l" t="t" r="r" b="b"/>
            <a:pathLst>
              <a:path w="12206743" h="6683192">
                <a:moveTo>
                  <a:pt x="0" y="0"/>
                </a:moveTo>
                <a:lnTo>
                  <a:pt x="12206743" y="0"/>
                </a:lnTo>
                <a:lnTo>
                  <a:pt x="12206743" y="6683192"/>
                </a:lnTo>
                <a:lnTo>
                  <a:pt x="0" y="668319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167219" y="-2291975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5"/>
                </a:lnTo>
                <a:lnTo>
                  <a:pt x="0" y="496805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0624479">
            <a:off x="212489" y="2439735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6" y="0"/>
                </a:lnTo>
                <a:lnTo>
                  <a:pt x="2365166" y="2378047"/>
                </a:lnTo>
                <a:lnTo>
                  <a:pt x="0" y="23780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3016826" flipH="1">
            <a:off x="-406823" y="4793199"/>
            <a:ext cx="3297092" cy="3106136"/>
          </a:xfrm>
          <a:custGeom>
            <a:avLst/>
            <a:gdLst/>
            <a:ahLst/>
            <a:cxnLst/>
            <a:rect l="l" t="t" r="r" b="b"/>
            <a:pathLst>
              <a:path w="3297092" h="3106136">
                <a:moveTo>
                  <a:pt x="3297093" y="0"/>
                </a:moveTo>
                <a:lnTo>
                  <a:pt x="0" y="0"/>
                </a:lnTo>
                <a:lnTo>
                  <a:pt x="0" y="3106136"/>
                </a:lnTo>
                <a:lnTo>
                  <a:pt x="3297093" y="3106136"/>
                </a:lnTo>
                <a:lnTo>
                  <a:pt x="3297093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-10800000">
            <a:off x="153348" y="8325169"/>
            <a:ext cx="1750703" cy="1391079"/>
          </a:xfrm>
          <a:custGeom>
            <a:avLst/>
            <a:gdLst/>
            <a:ahLst/>
            <a:cxnLst/>
            <a:rect l="l" t="t" r="r" b="b"/>
            <a:pathLst>
              <a:path w="1750703" h="1391079">
                <a:moveTo>
                  <a:pt x="0" y="0"/>
                </a:moveTo>
                <a:lnTo>
                  <a:pt x="1750704" y="0"/>
                </a:lnTo>
                <a:lnTo>
                  <a:pt x="1750704" y="1391080"/>
                </a:lnTo>
                <a:lnTo>
                  <a:pt x="0" y="13910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 rot="-8552243">
            <a:off x="14496310" y="-29625"/>
            <a:ext cx="4544869" cy="3221176"/>
          </a:xfrm>
          <a:custGeom>
            <a:avLst/>
            <a:gdLst/>
            <a:ahLst/>
            <a:cxnLst/>
            <a:rect l="l" t="t" r="r" b="b"/>
            <a:pathLst>
              <a:path w="4544869" h="3221176">
                <a:moveTo>
                  <a:pt x="0" y="0"/>
                </a:moveTo>
                <a:lnTo>
                  <a:pt x="4544869" y="0"/>
                </a:lnTo>
                <a:lnTo>
                  <a:pt x="4544869" y="3221176"/>
                </a:lnTo>
                <a:lnTo>
                  <a:pt x="0" y="322117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4497416" y="2419032"/>
            <a:ext cx="10302040" cy="6326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65"/>
              </a:lnSpc>
            </a:pPr>
            <a:endParaRPr/>
          </a:p>
          <a:p>
            <a:pPr algn="just">
              <a:lnSpc>
                <a:spcPts val="3065"/>
              </a:lnSpc>
            </a:pPr>
            <a:endParaRPr/>
          </a:p>
          <a:p>
            <a:pPr marL="661840" lvl="1" indent="-330920" algn="just">
              <a:lnSpc>
                <a:spcPts val="3065"/>
              </a:lnSpc>
              <a:buFont typeface="Arial"/>
              <a:buChar char="•"/>
            </a:pPr>
            <a:r>
              <a:rPr lang="en-US" sz="3065" spc="174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Say “NO” and share any secrets with an adult that don’t make you happy.</a:t>
            </a:r>
          </a:p>
          <a:p>
            <a:pPr algn="just">
              <a:lnSpc>
                <a:spcPts val="3065"/>
              </a:lnSpc>
            </a:pPr>
            <a:endParaRPr lang="en-US" sz="3065" spc="174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661840" lvl="1" indent="-330920" algn="just">
              <a:lnSpc>
                <a:spcPts val="3065"/>
              </a:lnSpc>
              <a:buFont typeface="Arial"/>
              <a:buChar char="•"/>
            </a:pPr>
            <a:r>
              <a:rPr lang="en-US" sz="3065" spc="174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can say “ Stop it. I don’t like that!”</a:t>
            </a:r>
          </a:p>
          <a:p>
            <a:pPr algn="just">
              <a:lnSpc>
                <a:spcPts val="3065"/>
              </a:lnSpc>
            </a:pPr>
            <a:endParaRPr lang="en-US" sz="3065" spc="174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661840" lvl="1" indent="-330920" algn="just">
              <a:lnSpc>
                <a:spcPts val="3065"/>
              </a:lnSpc>
              <a:buFont typeface="Arial"/>
              <a:buChar char="•"/>
            </a:pPr>
            <a:r>
              <a:rPr lang="en-US" sz="3065" spc="174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You can run away and find an adult that can help you.</a:t>
            </a:r>
          </a:p>
          <a:p>
            <a:pPr algn="just">
              <a:lnSpc>
                <a:spcPts val="3065"/>
              </a:lnSpc>
            </a:pPr>
            <a:endParaRPr lang="en-US" sz="3065" spc="174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661840" lvl="1" indent="-330920" algn="just">
              <a:lnSpc>
                <a:spcPts val="3065"/>
              </a:lnSpc>
              <a:buFont typeface="Arial"/>
              <a:buChar char="•"/>
            </a:pPr>
            <a:r>
              <a:rPr lang="en-US" sz="3065" spc="174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Report what happened to an adult.</a:t>
            </a:r>
          </a:p>
          <a:p>
            <a:pPr algn="just">
              <a:lnSpc>
                <a:spcPts val="3065"/>
              </a:lnSpc>
            </a:pPr>
            <a:endParaRPr lang="en-US" sz="3065" spc="174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661840" lvl="1" indent="-330920" algn="just">
              <a:lnSpc>
                <a:spcPts val="3065"/>
              </a:lnSpc>
              <a:buFont typeface="Arial"/>
              <a:buChar char="•"/>
            </a:pPr>
            <a:r>
              <a:rPr lang="en-US" sz="3065" spc="174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Adults are responsible for listening, believing, and protecting you. </a:t>
            </a:r>
          </a:p>
          <a:p>
            <a:pPr algn="just">
              <a:lnSpc>
                <a:spcPts val="2321"/>
              </a:lnSpc>
            </a:pPr>
            <a:endParaRPr lang="en-US" sz="3065" spc="174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just">
              <a:lnSpc>
                <a:spcPts val="2321"/>
              </a:lnSpc>
            </a:pPr>
            <a:endParaRPr lang="en-US" sz="3065" spc="174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just">
              <a:lnSpc>
                <a:spcPts val="2321"/>
              </a:lnSpc>
            </a:pPr>
            <a:endParaRPr lang="en-US" sz="3065" spc="174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095"/>
              </a:lnSpc>
            </a:pPr>
            <a:endParaRPr lang="en-US" sz="3065" spc="174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9" name="Freeform 9"/>
          <p:cNvSpPr/>
          <p:nvPr/>
        </p:nvSpPr>
        <p:spPr>
          <a:xfrm rot="7417463" flipH="1">
            <a:off x="15357003" y="3914191"/>
            <a:ext cx="3297092" cy="3106136"/>
          </a:xfrm>
          <a:custGeom>
            <a:avLst/>
            <a:gdLst/>
            <a:ahLst/>
            <a:cxnLst/>
            <a:rect l="l" t="t" r="r" b="b"/>
            <a:pathLst>
              <a:path w="3297092" h="3106136">
                <a:moveTo>
                  <a:pt x="3297092" y="0"/>
                </a:moveTo>
                <a:lnTo>
                  <a:pt x="0" y="0"/>
                </a:lnTo>
                <a:lnTo>
                  <a:pt x="0" y="3106136"/>
                </a:lnTo>
                <a:lnTo>
                  <a:pt x="3297092" y="3106136"/>
                </a:lnTo>
                <a:lnTo>
                  <a:pt x="3297092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 rot="750629">
            <a:off x="14069007" y="7232222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5" y="0"/>
                </a:lnTo>
                <a:lnTo>
                  <a:pt x="4048965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4608361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>
            <a:off x="254985" y="1035654"/>
            <a:ext cx="2539921" cy="6100248"/>
          </a:xfrm>
          <a:custGeom>
            <a:avLst/>
            <a:gdLst/>
            <a:ahLst/>
            <a:cxnLst/>
            <a:rect l="l" t="t" r="r" b="b"/>
            <a:pathLst>
              <a:path w="2539921" h="6100248">
                <a:moveTo>
                  <a:pt x="0" y="0"/>
                </a:moveTo>
                <a:lnTo>
                  <a:pt x="2539922" y="0"/>
                </a:lnTo>
                <a:lnTo>
                  <a:pt x="2539922" y="6100248"/>
                </a:lnTo>
                <a:lnTo>
                  <a:pt x="0" y="6100248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3" name="Freeform 13"/>
          <p:cNvSpPr/>
          <p:nvPr/>
        </p:nvSpPr>
        <p:spPr>
          <a:xfrm>
            <a:off x="2191701" y="3317192"/>
            <a:ext cx="2361214" cy="6068541"/>
          </a:xfrm>
          <a:custGeom>
            <a:avLst/>
            <a:gdLst/>
            <a:ahLst/>
            <a:cxnLst/>
            <a:rect l="l" t="t" r="r" b="b"/>
            <a:pathLst>
              <a:path w="2361214" h="6068541">
                <a:moveTo>
                  <a:pt x="0" y="0"/>
                </a:moveTo>
                <a:lnTo>
                  <a:pt x="2361214" y="0"/>
                </a:lnTo>
                <a:lnTo>
                  <a:pt x="2361214" y="6068541"/>
                </a:lnTo>
                <a:lnTo>
                  <a:pt x="0" y="6068541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4" name="TextBox 14"/>
          <p:cNvSpPr txBox="1"/>
          <p:nvPr/>
        </p:nvSpPr>
        <p:spPr>
          <a:xfrm>
            <a:off x="2794907" y="687702"/>
            <a:ext cx="14464393" cy="72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00"/>
              </a:lnSpc>
            </a:pPr>
            <a:r>
              <a:rPr lang="en-US" sz="5100" spc="290">
                <a:solidFill>
                  <a:srgbClr val="FDFDF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to do when you feel uncomfortable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913875" y="1297322"/>
            <a:ext cx="14885034" cy="8149556"/>
          </a:xfrm>
          <a:custGeom>
            <a:avLst/>
            <a:gdLst/>
            <a:ahLst/>
            <a:cxnLst/>
            <a:rect l="l" t="t" r="r" b="b"/>
            <a:pathLst>
              <a:path w="14885034" h="8149556">
                <a:moveTo>
                  <a:pt x="0" y="0"/>
                </a:moveTo>
                <a:lnTo>
                  <a:pt x="14885034" y="0"/>
                </a:lnTo>
                <a:lnTo>
                  <a:pt x="14885034" y="8149556"/>
                </a:lnTo>
                <a:lnTo>
                  <a:pt x="0" y="81495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2657369" y="2290023"/>
            <a:ext cx="12973262" cy="6534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ctr">
              <a:lnSpc>
                <a:spcPts val="3000"/>
              </a:lnSpc>
              <a:buFont typeface="Arial"/>
              <a:buChar char="•"/>
            </a:pPr>
            <a:r>
              <a:rPr lang="en-US" sz="3000" spc="171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Listen to your internal alarm system. If you feel uncomfortable in a situation, find an adult to talk to. </a:t>
            </a:r>
          </a:p>
          <a:p>
            <a:pPr algn="ctr">
              <a:lnSpc>
                <a:spcPts val="3000"/>
              </a:lnSpc>
            </a:pPr>
            <a:endParaRPr lang="en-US" sz="3000" spc="171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647700" lvl="1" indent="-323850" algn="ctr">
              <a:lnSpc>
                <a:spcPts val="3000"/>
              </a:lnSpc>
              <a:buFont typeface="Arial"/>
              <a:buChar char="•"/>
            </a:pPr>
            <a:r>
              <a:rPr lang="en-US" sz="3000" spc="171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Know the phone number of your parents/guardians or an adult whom you trust to help you if needed.</a:t>
            </a:r>
          </a:p>
          <a:p>
            <a:pPr algn="ctr">
              <a:lnSpc>
                <a:spcPts val="3000"/>
              </a:lnSpc>
            </a:pPr>
            <a:endParaRPr lang="en-US" sz="3000" spc="171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647700" lvl="1" indent="-323850" algn="ctr">
              <a:lnSpc>
                <a:spcPts val="3000"/>
              </a:lnSpc>
              <a:buFont typeface="Arial"/>
              <a:buChar char="•"/>
            </a:pPr>
            <a:r>
              <a:rPr lang="en-US" sz="3000" spc="171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At all times, tell an adult where you are going, with whom, and when you will be back.</a:t>
            </a:r>
          </a:p>
          <a:p>
            <a:pPr algn="ctr">
              <a:lnSpc>
                <a:spcPts val="3000"/>
              </a:lnSpc>
            </a:pPr>
            <a:endParaRPr lang="en-US" sz="3000" spc="171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647700" lvl="1" indent="-323850" algn="ctr">
              <a:lnSpc>
                <a:spcPts val="3000"/>
              </a:lnSpc>
              <a:buFont typeface="Arial"/>
              <a:buChar char="•"/>
            </a:pPr>
            <a:r>
              <a:rPr lang="en-US" sz="3000" spc="171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Always take the same route (e.g. to go to school).</a:t>
            </a:r>
          </a:p>
          <a:p>
            <a:pPr algn="ctr">
              <a:lnSpc>
                <a:spcPts val="3000"/>
              </a:lnSpc>
            </a:pPr>
            <a:endParaRPr lang="en-US" sz="3000" spc="171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647700" lvl="1" indent="-323850" algn="ctr">
              <a:lnSpc>
                <a:spcPts val="3000"/>
              </a:lnSpc>
              <a:buFont typeface="Arial"/>
              <a:buChar char="•"/>
            </a:pPr>
            <a:r>
              <a:rPr lang="en-US" sz="3000" spc="171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Don’t accept an invitation to follow someone without your parent’s or guardian's permission.</a:t>
            </a:r>
          </a:p>
          <a:p>
            <a:pPr algn="ctr">
              <a:lnSpc>
                <a:spcPts val="3000"/>
              </a:lnSpc>
            </a:pPr>
            <a:endParaRPr lang="en-US" sz="3000" spc="171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647700" lvl="1" indent="-323850" algn="ctr">
              <a:lnSpc>
                <a:spcPts val="3000"/>
              </a:lnSpc>
              <a:buFont typeface="Arial"/>
              <a:buChar char="•"/>
            </a:pPr>
            <a:r>
              <a:rPr lang="en-US" sz="3000" spc="171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Know places where you can seek help if needed (school, grocery store, neighbors)</a:t>
            </a:r>
          </a:p>
          <a:p>
            <a:pPr algn="ctr">
              <a:lnSpc>
                <a:spcPts val="3000"/>
              </a:lnSpc>
            </a:pPr>
            <a:endParaRPr lang="en-US" sz="3000" spc="171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4" name="Freeform 4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5048025" y="8149881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5"/>
                </a:lnTo>
                <a:lnTo>
                  <a:pt x="0" y="471618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55895" y="7794622"/>
            <a:ext cx="2501474" cy="2492378"/>
          </a:xfrm>
          <a:custGeom>
            <a:avLst/>
            <a:gdLst/>
            <a:ahLst/>
            <a:cxnLst/>
            <a:rect l="l" t="t" r="r" b="b"/>
            <a:pathLst>
              <a:path w="2501474" h="2492378">
                <a:moveTo>
                  <a:pt x="0" y="0"/>
                </a:moveTo>
                <a:lnTo>
                  <a:pt x="2501474" y="0"/>
                </a:lnTo>
                <a:lnTo>
                  <a:pt x="2501474" y="2492378"/>
                </a:lnTo>
                <a:lnTo>
                  <a:pt x="0" y="249237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608361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-39289" y="1870804"/>
            <a:ext cx="2891841" cy="2508672"/>
          </a:xfrm>
          <a:custGeom>
            <a:avLst/>
            <a:gdLst/>
            <a:ahLst/>
            <a:cxnLst/>
            <a:rect l="l" t="t" r="r" b="b"/>
            <a:pathLst>
              <a:path w="2891841" h="2508672">
                <a:moveTo>
                  <a:pt x="0" y="0"/>
                </a:moveTo>
                <a:lnTo>
                  <a:pt x="2891841" y="0"/>
                </a:lnTo>
                <a:lnTo>
                  <a:pt x="2891841" y="2508672"/>
                </a:lnTo>
                <a:lnTo>
                  <a:pt x="0" y="250867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5630631" y="1257300"/>
            <a:ext cx="2684907" cy="4114800"/>
          </a:xfrm>
          <a:custGeom>
            <a:avLst/>
            <a:gdLst/>
            <a:ahLst/>
            <a:cxnLst/>
            <a:rect l="l" t="t" r="r" b="b"/>
            <a:pathLst>
              <a:path w="2684907" h="4114800">
                <a:moveTo>
                  <a:pt x="0" y="0"/>
                </a:moveTo>
                <a:lnTo>
                  <a:pt x="2684907" y="0"/>
                </a:lnTo>
                <a:lnTo>
                  <a:pt x="2684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>
            <a:off x="323150" y="5143500"/>
            <a:ext cx="3181451" cy="4652945"/>
          </a:xfrm>
          <a:custGeom>
            <a:avLst/>
            <a:gdLst/>
            <a:ahLst/>
            <a:cxnLst/>
            <a:rect l="l" t="t" r="r" b="b"/>
            <a:pathLst>
              <a:path w="3181451" h="4652945">
                <a:moveTo>
                  <a:pt x="0" y="0"/>
                </a:moveTo>
                <a:lnTo>
                  <a:pt x="3181451" y="0"/>
                </a:lnTo>
                <a:lnTo>
                  <a:pt x="3181451" y="4652945"/>
                </a:lnTo>
                <a:lnTo>
                  <a:pt x="0" y="4652945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3" name="Freeform 13"/>
          <p:cNvSpPr/>
          <p:nvPr/>
        </p:nvSpPr>
        <p:spPr>
          <a:xfrm>
            <a:off x="15525438" y="4628755"/>
            <a:ext cx="2790100" cy="3770405"/>
          </a:xfrm>
          <a:custGeom>
            <a:avLst/>
            <a:gdLst/>
            <a:ahLst/>
            <a:cxnLst/>
            <a:rect l="l" t="t" r="r" b="b"/>
            <a:pathLst>
              <a:path w="2790100" h="3770405">
                <a:moveTo>
                  <a:pt x="0" y="0"/>
                </a:moveTo>
                <a:lnTo>
                  <a:pt x="2790100" y="0"/>
                </a:lnTo>
                <a:lnTo>
                  <a:pt x="2790100" y="3770404"/>
                </a:lnTo>
                <a:lnTo>
                  <a:pt x="0" y="3770404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4" name="TextBox 14"/>
          <p:cNvSpPr txBox="1"/>
          <p:nvPr/>
        </p:nvSpPr>
        <p:spPr>
          <a:xfrm>
            <a:off x="3839746" y="356559"/>
            <a:ext cx="10608507" cy="1076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  <a:spcBef>
                <a:spcPct val="0"/>
              </a:spcBef>
            </a:pPr>
            <a:r>
              <a:rPr lang="en-US" sz="7500" spc="427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to feel safer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262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08735" y="1843822"/>
            <a:ext cx="13542425" cy="7414478"/>
          </a:xfrm>
          <a:custGeom>
            <a:avLst/>
            <a:gdLst/>
            <a:ahLst/>
            <a:cxnLst/>
            <a:rect l="l" t="t" r="r" b="b"/>
            <a:pathLst>
              <a:path w="13542425" h="7414478">
                <a:moveTo>
                  <a:pt x="0" y="0"/>
                </a:moveTo>
                <a:lnTo>
                  <a:pt x="13542425" y="0"/>
                </a:lnTo>
                <a:lnTo>
                  <a:pt x="13542425" y="7414478"/>
                </a:lnTo>
                <a:lnTo>
                  <a:pt x="0" y="74144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167219" y="-2291975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5"/>
                </a:lnTo>
                <a:lnTo>
                  <a:pt x="0" y="496805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0624479">
            <a:off x="212489" y="2439735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6" y="0"/>
                </a:lnTo>
                <a:lnTo>
                  <a:pt x="2365166" y="2378047"/>
                </a:lnTo>
                <a:lnTo>
                  <a:pt x="0" y="23780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3016826" flipH="1">
            <a:off x="-406823" y="4793199"/>
            <a:ext cx="3297092" cy="3106136"/>
          </a:xfrm>
          <a:custGeom>
            <a:avLst/>
            <a:gdLst/>
            <a:ahLst/>
            <a:cxnLst/>
            <a:rect l="l" t="t" r="r" b="b"/>
            <a:pathLst>
              <a:path w="3297092" h="3106136">
                <a:moveTo>
                  <a:pt x="3297093" y="0"/>
                </a:moveTo>
                <a:lnTo>
                  <a:pt x="0" y="0"/>
                </a:lnTo>
                <a:lnTo>
                  <a:pt x="0" y="3106136"/>
                </a:lnTo>
                <a:lnTo>
                  <a:pt x="3297093" y="3106136"/>
                </a:lnTo>
                <a:lnTo>
                  <a:pt x="3297093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-10800000">
            <a:off x="153348" y="8325169"/>
            <a:ext cx="1750703" cy="1391079"/>
          </a:xfrm>
          <a:custGeom>
            <a:avLst/>
            <a:gdLst/>
            <a:ahLst/>
            <a:cxnLst/>
            <a:rect l="l" t="t" r="r" b="b"/>
            <a:pathLst>
              <a:path w="1750703" h="1391079">
                <a:moveTo>
                  <a:pt x="0" y="0"/>
                </a:moveTo>
                <a:lnTo>
                  <a:pt x="1750704" y="0"/>
                </a:lnTo>
                <a:lnTo>
                  <a:pt x="1750704" y="1391080"/>
                </a:lnTo>
                <a:lnTo>
                  <a:pt x="0" y="13910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 rot="-8552243">
            <a:off x="14496310" y="-29625"/>
            <a:ext cx="4544869" cy="3221176"/>
          </a:xfrm>
          <a:custGeom>
            <a:avLst/>
            <a:gdLst/>
            <a:ahLst/>
            <a:cxnLst/>
            <a:rect l="l" t="t" r="r" b="b"/>
            <a:pathLst>
              <a:path w="4544869" h="3221176">
                <a:moveTo>
                  <a:pt x="0" y="0"/>
                </a:moveTo>
                <a:lnTo>
                  <a:pt x="4544869" y="0"/>
                </a:lnTo>
                <a:lnTo>
                  <a:pt x="4544869" y="3221176"/>
                </a:lnTo>
                <a:lnTo>
                  <a:pt x="0" y="322117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3578805" y="2164715"/>
            <a:ext cx="11601522" cy="68203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99"/>
              </a:lnSpc>
            </a:pPr>
            <a:endParaRPr/>
          </a:p>
          <a:p>
            <a:pPr marL="971542" lvl="1" indent="-485771" algn="just">
              <a:lnSpc>
                <a:spcPts val="4499"/>
              </a:lnSpc>
              <a:buFont typeface="Arial"/>
              <a:buChar char="•"/>
            </a:pPr>
            <a:r>
              <a:rPr lang="en-US" sz="4499" spc="256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When out in the community, are there safety rules to follow?</a:t>
            </a:r>
          </a:p>
          <a:p>
            <a:pPr marL="971542" lvl="1" indent="-485771" algn="just">
              <a:lnSpc>
                <a:spcPts val="4499"/>
              </a:lnSpc>
              <a:buFont typeface="Arial"/>
              <a:buChar char="•"/>
            </a:pPr>
            <a:r>
              <a:rPr lang="en-US" sz="4499" spc="256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Who could you talk to in your family if you feel uncomfortable by a person or a situation?</a:t>
            </a:r>
          </a:p>
          <a:p>
            <a:pPr marL="971542" lvl="1" indent="-485771" algn="just">
              <a:lnSpc>
                <a:spcPts val="4499"/>
              </a:lnSpc>
              <a:buFont typeface="Arial"/>
              <a:buChar char="•"/>
            </a:pPr>
            <a:r>
              <a:rPr lang="en-US" sz="4499" spc="256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Who is someone you can talk to at school if you need help?</a:t>
            </a:r>
          </a:p>
          <a:p>
            <a:pPr marL="971542" lvl="1" indent="-485771" algn="just">
              <a:lnSpc>
                <a:spcPts val="4499"/>
              </a:lnSpc>
              <a:buFont typeface="Arial"/>
              <a:buChar char="•"/>
            </a:pPr>
            <a:r>
              <a:rPr lang="en-US" sz="4499" spc="256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Who are the people in your life that are allowed to see you naked including your private parts? </a:t>
            </a:r>
          </a:p>
          <a:p>
            <a:pPr algn="ctr">
              <a:lnSpc>
                <a:spcPts val="4532"/>
              </a:lnSpc>
            </a:pPr>
            <a:endParaRPr lang="en-US" sz="4499" spc="256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823607" y="677988"/>
            <a:ext cx="11111918" cy="90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6300" spc="359">
                <a:solidFill>
                  <a:srgbClr val="FDFDFD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Class Discussion - Questions</a:t>
            </a:r>
          </a:p>
        </p:txBody>
      </p:sp>
      <p:sp>
        <p:nvSpPr>
          <p:cNvPr id="10" name="Freeform 10"/>
          <p:cNvSpPr/>
          <p:nvPr/>
        </p:nvSpPr>
        <p:spPr>
          <a:xfrm rot="7417463" flipH="1">
            <a:off x="15357003" y="3914191"/>
            <a:ext cx="3297092" cy="3106136"/>
          </a:xfrm>
          <a:custGeom>
            <a:avLst/>
            <a:gdLst/>
            <a:ahLst/>
            <a:cxnLst/>
            <a:rect l="l" t="t" r="r" b="b"/>
            <a:pathLst>
              <a:path w="3297092" h="3106136">
                <a:moveTo>
                  <a:pt x="3297092" y="0"/>
                </a:moveTo>
                <a:lnTo>
                  <a:pt x="0" y="0"/>
                </a:lnTo>
                <a:lnTo>
                  <a:pt x="0" y="3106136"/>
                </a:lnTo>
                <a:lnTo>
                  <a:pt x="3297092" y="3106136"/>
                </a:lnTo>
                <a:lnTo>
                  <a:pt x="3297092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 rot="750629">
            <a:off x="14069007" y="7232222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5" y="0"/>
                </a:lnTo>
                <a:lnTo>
                  <a:pt x="4048965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>
            <a:off x="14608361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61829" y="1751271"/>
            <a:ext cx="13711468" cy="7507029"/>
          </a:xfrm>
          <a:custGeom>
            <a:avLst/>
            <a:gdLst/>
            <a:ahLst/>
            <a:cxnLst/>
            <a:rect l="l" t="t" r="r" b="b"/>
            <a:pathLst>
              <a:path w="13711468" h="7507029">
                <a:moveTo>
                  <a:pt x="0" y="0"/>
                </a:moveTo>
                <a:lnTo>
                  <a:pt x="13711468" y="0"/>
                </a:lnTo>
                <a:lnTo>
                  <a:pt x="13711468" y="7507029"/>
                </a:lnTo>
                <a:lnTo>
                  <a:pt x="0" y="75070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479770" y="244608"/>
            <a:ext cx="8213236" cy="1687447"/>
          </a:xfrm>
          <a:custGeom>
            <a:avLst/>
            <a:gdLst/>
            <a:ahLst/>
            <a:cxnLst/>
            <a:rect l="l" t="t" r="r" b="b"/>
            <a:pathLst>
              <a:path w="8213236" h="1687447">
                <a:moveTo>
                  <a:pt x="0" y="0"/>
                </a:moveTo>
                <a:lnTo>
                  <a:pt x="8213237" y="0"/>
                </a:lnTo>
                <a:lnTo>
                  <a:pt x="8213237" y="1687447"/>
                </a:lnTo>
                <a:lnTo>
                  <a:pt x="0" y="16874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0" y="6683499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6"/>
                </a:lnTo>
                <a:lnTo>
                  <a:pt x="0" y="47161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824029" y="7456550"/>
            <a:ext cx="2675599" cy="3603501"/>
          </a:xfrm>
          <a:custGeom>
            <a:avLst/>
            <a:gdLst/>
            <a:ahLst/>
            <a:cxnLst/>
            <a:rect l="l" t="t" r="r" b="b"/>
            <a:pathLst>
              <a:path w="2675599" h="3603501">
                <a:moveTo>
                  <a:pt x="0" y="0"/>
                </a:moveTo>
                <a:lnTo>
                  <a:pt x="2675600" y="0"/>
                </a:lnTo>
                <a:lnTo>
                  <a:pt x="2675600" y="3603500"/>
                </a:lnTo>
                <a:lnTo>
                  <a:pt x="0" y="36035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3661127" y="8722571"/>
            <a:ext cx="2323178" cy="3128859"/>
          </a:xfrm>
          <a:custGeom>
            <a:avLst/>
            <a:gdLst/>
            <a:ahLst/>
            <a:cxnLst/>
            <a:rect l="l" t="t" r="r" b="b"/>
            <a:pathLst>
              <a:path w="2323178" h="3128859">
                <a:moveTo>
                  <a:pt x="0" y="0"/>
                </a:moveTo>
                <a:lnTo>
                  <a:pt x="2323178" y="0"/>
                </a:lnTo>
                <a:lnTo>
                  <a:pt x="2323178" y="3128858"/>
                </a:lnTo>
                <a:lnTo>
                  <a:pt x="0" y="312885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4682805" y="-784488"/>
            <a:ext cx="3069850" cy="3058687"/>
          </a:xfrm>
          <a:custGeom>
            <a:avLst/>
            <a:gdLst/>
            <a:ahLst/>
            <a:cxnLst/>
            <a:rect l="l" t="t" r="r" b="b"/>
            <a:pathLst>
              <a:path w="3069850" h="3058687">
                <a:moveTo>
                  <a:pt x="0" y="0"/>
                </a:moveTo>
                <a:lnTo>
                  <a:pt x="3069850" y="0"/>
                </a:lnTo>
                <a:lnTo>
                  <a:pt x="3069850" y="3058688"/>
                </a:lnTo>
                <a:lnTo>
                  <a:pt x="0" y="305868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4319628" y="3408270"/>
            <a:ext cx="11395871" cy="6589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36"/>
              </a:lnSpc>
            </a:pPr>
            <a:r>
              <a:rPr lang="en-US" sz="8536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DID YOU LEARN ABOUT SAFETY AND TRUST TODAY? </a:t>
            </a:r>
          </a:p>
          <a:p>
            <a:pPr algn="ctr">
              <a:lnSpc>
                <a:spcPts val="8536"/>
              </a:lnSpc>
            </a:pPr>
            <a:endParaRPr lang="en-US" sz="8536">
              <a:solidFill>
                <a:srgbClr val="00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8536"/>
              </a:lnSpc>
            </a:pPr>
            <a:endParaRPr lang="en-US" sz="8536">
              <a:solidFill>
                <a:srgbClr val="00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8536"/>
              </a:lnSpc>
            </a:pPr>
            <a:endParaRPr lang="en-US" sz="8536">
              <a:solidFill>
                <a:srgbClr val="000000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3680660" y="5165243"/>
            <a:ext cx="3578640" cy="4693298"/>
          </a:xfrm>
          <a:custGeom>
            <a:avLst/>
            <a:gdLst/>
            <a:ahLst/>
            <a:cxnLst/>
            <a:rect l="l" t="t" r="r" b="b"/>
            <a:pathLst>
              <a:path w="3578640" h="4693298">
                <a:moveTo>
                  <a:pt x="0" y="0"/>
                </a:moveTo>
                <a:lnTo>
                  <a:pt x="3578640" y="0"/>
                </a:lnTo>
                <a:lnTo>
                  <a:pt x="3578640" y="4693298"/>
                </a:lnTo>
                <a:lnTo>
                  <a:pt x="0" y="469329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4377910" y="8722571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0" y="246180"/>
            <a:ext cx="3132468" cy="3121077"/>
          </a:xfrm>
          <a:custGeom>
            <a:avLst/>
            <a:gdLst/>
            <a:ahLst/>
            <a:cxnLst/>
            <a:rect l="l" t="t" r="r" b="b"/>
            <a:pathLst>
              <a:path w="3132468" h="3121077">
                <a:moveTo>
                  <a:pt x="0" y="0"/>
                </a:moveTo>
                <a:lnTo>
                  <a:pt x="3132468" y="0"/>
                </a:lnTo>
                <a:lnTo>
                  <a:pt x="3132468" y="3121077"/>
                </a:lnTo>
                <a:lnTo>
                  <a:pt x="0" y="31210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223571" y="3208644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39834">
            <a:off x="5715974" y="880931"/>
            <a:ext cx="6857683" cy="1851574"/>
          </a:xfrm>
          <a:custGeom>
            <a:avLst/>
            <a:gdLst/>
            <a:ahLst/>
            <a:cxnLst/>
            <a:rect l="l" t="t" r="r" b="b"/>
            <a:pathLst>
              <a:path w="6857683" h="1851574">
                <a:moveTo>
                  <a:pt x="0" y="0"/>
                </a:moveTo>
                <a:lnTo>
                  <a:pt x="6857683" y="0"/>
                </a:lnTo>
                <a:lnTo>
                  <a:pt x="6857683" y="1851575"/>
                </a:lnTo>
                <a:lnTo>
                  <a:pt x="0" y="18515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 rot="-3486">
            <a:off x="4277289" y="4100572"/>
            <a:ext cx="9870921" cy="432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40"/>
              </a:lnSpc>
            </a:pPr>
            <a:r>
              <a:rPr lang="en-US" sz="6100" spc="347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CCQ Topic:</a:t>
            </a:r>
          </a:p>
          <a:p>
            <a:pPr algn="ctr">
              <a:lnSpc>
                <a:spcPts val="8540"/>
              </a:lnSpc>
            </a:pPr>
            <a:r>
              <a:rPr lang="en-US" sz="6100" spc="347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Individual Needs</a:t>
            </a:r>
          </a:p>
          <a:p>
            <a:pPr algn="ctr">
              <a:lnSpc>
                <a:spcPts val="8540"/>
              </a:lnSpc>
              <a:spcBef>
                <a:spcPct val="0"/>
              </a:spcBef>
            </a:pPr>
            <a:r>
              <a:rPr lang="en-US" sz="6100" b="1" spc="347">
                <a:solidFill>
                  <a:srgbClr val="040404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Sexual Assault</a:t>
            </a:r>
          </a:p>
          <a:p>
            <a:pPr algn="ctr">
              <a:lnSpc>
                <a:spcPts val="8540"/>
              </a:lnSpc>
              <a:spcBef>
                <a:spcPct val="0"/>
              </a:spcBef>
            </a:pPr>
            <a:r>
              <a:rPr lang="en-US" sz="6100" b="1" spc="347">
                <a:solidFill>
                  <a:srgbClr val="040404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Prevention</a:t>
            </a:r>
          </a:p>
        </p:txBody>
      </p:sp>
      <p:sp>
        <p:nvSpPr>
          <p:cNvPr id="7" name="Freeform 7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4150398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 rot="-39834">
            <a:off x="7084216" y="1245150"/>
            <a:ext cx="4208562" cy="1012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56"/>
              </a:lnSpc>
              <a:spcBef>
                <a:spcPct val="0"/>
              </a:spcBef>
            </a:pPr>
            <a:r>
              <a:rPr lang="en-US" sz="5826" spc="145" dirty="0">
                <a:solidFill>
                  <a:schemeClr val="tx1">
                    <a:lumMod val="85000"/>
                    <a:lumOff val="15000"/>
                  </a:schemeClr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Elementary 1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1030" y="1452934"/>
            <a:ext cx="16045939" cy="7381132"/>
          </a:xfrm>
          <a:custGeom>
            <a:avLst/>
            <a:gdLst/>
            <a:ahLst/>
            <a:cxnLst/>
            <a:rect l="l" t="t" r="r" b="b"/>
            <a:pathLst>
              <a:path w="16045939" h="7381132">
                <a:moveTo>
                  <a:pt x="0" y="0"/>
                </a:moveTo>
                <a:lnTo>
                  <a:pt x="16045940" y="0"/>
                </a:lnTo>
                <a:lnTo>
                  <a:pt x="16045940" y="7381132"/>
                </a:lnTo>
                <a:lnTo>
                  <a:pt x="0" y="73811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5400000">
            <a:off x="-5030052" y="3898702"/>
            <a:ext cx="12117503" cy="2489596"/>
          </a:xfrm>
          <a:custGeom>
            <a:avLst/>
            <a:gdLst/>
            <a:ahLst/>
            <a:cxnLst/>
            <a:rect l="l" t="t" r="r" b="b"/>
            <a:pathLst>
              <a:path w="12117503" h="2489596">
                <a:moveTo>
                  <a:pt x="0" y="0"/>
                </a:moveTo>
                <a:lnTo>
                  <a:pt x="12117504" y="0"/>
                </a:lnTo>
                <a:lnTo>
                  <a:pt x="12117504" y="2489596"/>
                </a:lnTo>
                <a:lnTo>
                  <a:pt x="0" y="248959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03561" y="0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-1489091" y="7774624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3985284" y="1028700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0" y="0"/>
                </a:lnTo>
                <a:lnTo>
                  <a:pt x="2295850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2854259" y="3952862"/>
            <a:ext cx="13299090" cy="2705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80"/>
              </a:lnSpc>
            </a:pPr>
            <a:r>
              <a:rPr lang="en-US" sz="4400" spc="880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If you have any more questions or want to talk about your feelings, you can speak to your parents, guardians, teachers, or another adult you trust.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874399" y="2121399"/>
            <a:ext cx="11258810" cy="142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10"/>
              </a:lnSpc>
            </a:pPr>
            <a:r>
              <a:rPr lang="en-US" sz="1001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Don't forget</a:t>
            </a:r>
          </a:p>
        </p:txBody>
      </p:sp>
      <p:sp>
        <p:nvSpPr>
          <p:cNvPr id="9" name="Freeform 9"/>
          <p:cNvSpPr/>
          <p:nvPr/>
        </p:nvSpPr>
        <p:spPr>
          <a:xfrm>
            <a:off x="14608361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5248009" y="2562800"/>
            <a:ext cx="12285532" cy="5987846"/>
            <a:chOff x="0" y="0"/>
            <a:chExt cx="13279545" cy="647231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279546" cy="6472318"/>
            </a:xfrm>
            <a:custGeom>
              <a:avLst/>
              <a:gdLst/>
              <a:ahLst/>
              <a:cxnLst/>
              <a:rect l="l" t="t" r="r" b="b"/>
              <a:pathLst>
                <a:path w="13279546" h="6472318">
                  <a:moveTo>
                    <a:pt x="13155085" y="6472318"/>
                  </a:moveTo>
                  <a:lnTo>
                    <a:pt x="124460" y="6472318"/>
                  </a:lnTo>
                  <a:cubicBezTo>
                    <a:pt x="55880" y="6472318"/>
                    <a:pt x="0" y="6416438"/>
                    <a:pt x="0" y="634785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6347858"/>
                  </a:lnTo>
                  <a:cubicBezTo>
                    <a:pt x="13279546" y="6416438"/>
                    <a:pt x="13223666" y="6472318"/>
                    <a:pt x="13155085" y="6472318"/>
                  </a:cubicBez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5" name="Freeform 5"/>
          <p:cNvSpPr/>
          <p:nvPr/>
        </p:nvSpPr>
        <p:spPr>
          <a:xfrm rot="3768278" flipV="1">
            <a:off x="1890124" y="4381102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2282527" y="1513034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 rot="-1941356" flipV="1">
            <a:off x="-213415" y="-2071193"/>
            <a:ext cx="4544869" cy="3221176"/>
          </a:xfrm>
          <a:custGeom>
            <a:avLst/>
            <a:gdLst/>
            <a:ahLst/>
            <a:cxnLst/>
            <a:rect l="l" t="t" r="r" b="b"/>
            <a:pathLst>
              <a:path w="4544869" h="3221176">
                <a:moveTo>
                  <a:pt x="0" y="3221177"/>
                </a:moveTo>
                <a:lnTo>
                  <a:pt x="4544869" y="3221177"/>
                </a:lnTo>
                <a:lnTo>
                  <a:pt x="4544869" y="0"/>
                </a:lnTo>
                <a:lnTo>
                  <a:pt x="0" y="0"/>
                </a:lnTo>
                <a:lnTo>
                  <a:pt x="0" y="3221177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11"/>
          <p:cNvSpPr txBox="1"/>
          <p:nvPr/>
        </p:nvSpPr>
        <p:spPr>
          <a:xfrm>
            <a:off x="5059661" y="882909"/>
            <a:ext cx="12473880" cy="2303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0"/>
              </a:lnSpc>
            </a:pPr>
            <a:r>
              <a:rPr lang="en-US" sz="6500" spc="370" dirty="0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Content CCQ </a:t>
            </a:r>
            <a:r>
              <a:rPr lang="en-US" sz="6500" spc="370" dirty="0" err="1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Programme</a:t>
            </a:r>
            <a:r>
              <a:rPr lang="en-US" sz="6500" spc="370" dirty="0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Goals:</a:t>
            </a:r>
          </a:p>
          <a:p>
            <a:pPr algn="ctr">
              <a:lnSpc>
                <a:spcPts val="8960"/>
              </a:lnSpc>
            </a:pPr>
            <a:endParaRPr lang="en-US" sz="6500" spc="370" dirty="0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5624696" y="3670884"/>
            <a:ext cx="11532157" cy="1472616"/>
            <a:chOff x="0" y="0"/>
            <a:chExt cx="12749821" cy="162810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749821" cy="1628108"/>
            </a:xfrm>
            <a:custGeom>
              <a:avLst/>
              <a:gdLst/>
              <a:ahLst/>
              <a:cxnLst/>
              <a:rect l="l" t="t" r="r" b="b"/>
              <a:pathLst>
                <a:path w="12749821" h="1628108">
                  <a:moveTo>
                    <a:pt x="12625360" y="1628107"/>
                  </a:moveTo>
                  <a:lnTo>
                    <a:pt x="124460" y="1628107"/>
                  </a:lnTo>
                  <a:cubicBezTo>
                    <a:pt x="55880" y="1628107"/>
                    <a:pt x="0" y="1572228"/>
                    <a:pt x="0" y="150364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1503648"/>
                  </a:lnTo>
                  <a:cubicBezTo>
                    <a:pt x="12749821" y="1572228"/>
                    <a:pt x="12693941" y="1628108"/>
                    <a:pt x="12625360" y="1628108"/>
                  </a:cubicBezTo>
                  <a:close/>
                </a:path>
              </a:pathLst>
            </a:custGeom>
            <a:solidFill>
              <a:srgbClr val="FDFDFD"/>
            </a:solidFill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639976" y="5870480"/>
            <a:ext cx="11532157" cy="1537131"/>
            <a:chOff x="0" y="0"/>
            <a:chExt cx="12749821" cy="169943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2749821" cy="1699434"/>
            </a:xfrm>
            <a:custGeom>
              <a:avLst/>
              <a:gdLst/>
              <a:ahLst/>
              <a:cxnLst/>
              <a:rect l="l" t="t" r="r" b="b"/>
              <a:pathLst>
                <a:path w="12749821" h="1699434">
                  <a:moveTo>
                    <a:pt x="12625360" y="1699434"/>
                  </a:moveTo>
                  <a:lnTo>
                    <a:pt x="124460" y="1699434"/>
                  </a:lnTo>
                  <a:cubicBezTo>
                    <a:pt x="55880" y="1699434"/>
                    <a:pt x="0" y="1643554"/>
                    <a:pt x="0" y="157497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1574974"/>
                  </a:lnTo>
                  <a:cubicBezTo>
                    <a:pt x="12749821" y="1643554"/>
                    <a:pt x="12693941" y="1699434"/>
                    <a:pt x="12625360" y="1699434"/>
                  </a:cubicBezTo>
                  <a:close/>
                </a:path>
              </a:pathLst>
            </a:custGeom>
            <a:solidFill>
              <a:srgbClr val="FDFDFD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034140" y="3797300"/>
            <a:ext cx="10919086" cy="1346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  <a:spcBef>
                <a:spcPct val="0"/>
              </a:spcBef>
            </a:pPr>
            <a:r>
              <a:rPr lang="en-US" sz="5000" spc="285" dirty="0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Recognizing Situations of Sexual Assault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034140" y="6288477"/>
            <a:ext cx="10524922" cy="787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99"/>
              </a:lnSpc>
              <a:spcBef>
                <a:spcPct val="0"/>
              </a:spcBef>
            </a:pPr>
            <a:r>
              <a:rPr lang="en-US" sz="5499" spc="31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Disclosure to an Adult</a:t>
            </a:r>
          </a:p>
        </p:txBody>
      </p:sp>
      <p:sp>
        <p:nvSpPr>
          <p:cNvPr id="18" name="Freeform 18"/>
          <p:cNvSpPr/>
          <p:nvPr/>
        </p:nvSpPr>
        <p:spPr>
          <a:xfrm>
            <a:off x="14150398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796358" y="2307632"/>
            <a:ext cx="12695284" cy="6950668"/>
          </a:xfrm>
          <a:custGeom>
            <a:avLst/>
            <a:gdLst/>
            <a:ahLst/>
            <a:cxnLst/>
            <a:rect l="l" t="t" r="r" b="b"/>
            <a:pathLst>
              <a:path w="12695284" h="6950668">
                <a:moveTo>
                  <a:pt x="0" y="0"/>
                </a:moveTo>
                <a:lnTo>
                  <a:pt x="12695284" y="0"/>
                </a:lnTo>
                <a:lnTo>
                  <a:pt x="12695284" y="6950668"/>
                </a:lnTo>
                <a:lnTo>
                  <a:pt x="0" y="69506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286057" y="-1893895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269868" y="6645753"/>
            <a:ext cx="2937114" cy="2926433"/>
          </a:xfrm>
          <a:custGeom>
            <a:avLst/>
            <a:gdLst/>
            <a:ahLst/>
            <a:cxnLst/>
            <a:rect l="l" t="t" r="r" b="b"/>
            <a:pathLst>
              <a:path w="2937114" h="2926433">
                <a:moveTo>
                  <a:pt x="0" y="0"/>
                </a:moveTo>
                <a:lnTo>
                  <a:pt x="2937114" y="0"/>
                </a:lnTo>
                <a:lnTo>
                  <a:pt x="2937114" y="2926433"/>
                </a:lnTo>
                <a:lnTo>
                  <a:pt x="0" y="292643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3451847" y="3772422"/>
            <a:ext cx="11009852" cy="50172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52"/>
              </a:lnSpc>
            </a:pPr>
            <a:r>
              <a:rPr lang="en-US" sz="6452" spc="367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1. Take turns speaking.</a:t>
            </a:r>
          </a:p>
          <a:p>
            <a:pPr algn="ctr">
              <a:lnSpc>
                <a:spcPts val="6452"/>
              </a:lnSpc>
            </a:pPr>
            <a:r>
              <a:rPr lang="en-US" sz="6452" spc="367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2. Listen when others talk.</a:t>
            </a:r>
          </a:p>
          <a:p>
            <a:pPr algn="ctr">
              <a:lnSpc>
                <a:spcPts val="6452"/>
              </a:lnSpc>
            </a:pPr>
            <a:r>
              <a:rPr lang="en-US" sz="6452" spc="367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3. Use the right words when talking about the body.</a:t>
            </a:r>
          </a:p>
          <a:p>
            <a:pPr algn="ctr">
              <a:lnSpc>
                <a:spcPts val="6452"/>
              </a:lnSpc>
            </a:pPr>
            <a:endParaRPr lang="en-US" sz="6452" spc="367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452"/>
              </a:lnSpc>
            </a:pPr>
            <a:endParaRPr lang="en-US" sz="6452" spc="367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775396" y="1140025"/>
            <a:ext cx="10686303" cy="18832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18"/>
              </a:lnSpc>
            </a:pPr>
            <a:r>
              <a:rPr lang="en-US" sz="7018" spc="400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 Rules For the Class</a:t>
            </a:r>
          </a:p>
          <a:p>
            <a:pPr algn="ctr">
              <a:lnSpc>
                <a:spcPts val="7018"/>
              </a:lnSpc>
            </a:pPr>
            <a:endParaRPr lang="en-US" sz="7018" spc="400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535136" y="6252454"/>
            <a:ext cx="3121149" cy="4529373"/>
          </a:xfrm>
          <a:custGeom>
            <a:avLst/>
            <a:gdLst/>
            <a:ahLst/>
            <a:cxnLst/>
            <a:rect l="l" t="t" r="r" b="b"/>
            <a:pathLst>
              <a:path w="3121149" h="4529373">
                <a:moveTo>
                  <a:pt x="0" y="0"/>
                </a:moveTo>
                <a:lnTo>
                  <a:pt x="3121149" y="0"/>
                </a:lnTo>
                <a:lnTo>
                  <a:pt x="3121149" y="4529372"/>
                </a:lnTo>
                <a:lnTo>
                  <a:pt x="0" y="452937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4150398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11"/>
          <p:cNvSpPr txBox="1"/>
          <p:nvPr/>
        </p:nvSpPr>
        <p:spPr>
          <a:xfrm>
            <a:off x="4011107" y="9238493"/>
            <a:ext cx="10450592" cy="705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4900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Any questions about these rules?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9161" y="-19517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0" y="246180"/>
            <a:ext cx="3132468" cy="3121077"/>
          </a:xfrm>
          <a:custGeom>
            <a:avLst/>
            <a:gdLst/>
            <a:ahLst/>
            <a:cxnLst/>
            <a:rect l="l" t="t" r="r" b="b"/>
            <a:pathLst>
              <a:path w="3132468" h="3121077">
                <a:moveTo>
                  <a:pt x="0" y="0"/>
                </a:moveTo>
                <a:lnTo>
                  <a:pt x="3132468" y="0"/>
                </a:lnTo>
                <a:lnTo>
                  <a:pt x="3132468" y="3121077"/>
                </a:lnTo>
                <a:lnTo>
                  <a:pt x="0" y="31210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5178435" y="2482326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3"/>
                </a:lnTo>
                <a:lnTo>
                  <a:pt x="0" y="56311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 rot="-3486">
            <a:off x="4596993" y="3260347"/>
            <a:ext cx="9093773" cy="4537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  <a:spcBef>
                <a:spcPct val="0"/>
              </a:spcBef>
            </a:pPr>
            <a:r>
              <a:rPr lang="en-US" sz="8499" spc="484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Recognizing Situations of Sexual Assault</a:t>
            </a:r>
          </a:p>
        </p:txBody>
      </p:sp>
      <p:sp>
        <p:nvSpPr>
          <p:cNvPr id="6" name="Freeform 6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4150398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62083" y="2068890"/>
            <a:ext cx="11932211" cy="6532885"/>
          </a:xfrm>
          <a:custGeom>
            <a:avLst/>
            <a:gdLst/>
            <a:ahLst/>
            <a:cxnLst/>
            <a:rect l="l" t="t" r="r" b="b"/>
            <a:pathLst>
              <a:path w="11932211" h="6532885">
                <a:moveTo>
                  <a:pt x="0" y="0"/>
                </a:moveTo>
                <a:lnTo>
                  <a:pt x="11932210" y="0"/>
                </a:lnTo>
                <a:lnTo>
                  <a:pt x="11932210" y="6532885"/>
                </a:lnTo>
                <a:lnTo>
                  <a:pt x="0" y="653288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2370693">
            <a:off x="-2745786" y="61343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1"/>
                </a:lnTo>
                <a:lnTo>
                  <a:pt x="0" y="15509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-2370693">
            <a:off x="-2449511" y="933693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213288" y="4230825"/>
            <a:ext cx="3626458" cy="3613271"/>
          </a:xfrm>
          <a:custGeom>
            <a:avLst/>
            <a:gdLst/>
            <a:ahLst/>
            <a:cxnLst/>
            <a:rect l="l" t="t" r="r" b="b"/>
            <a:pathLst>
              <a:path w="3626458" h="3613271">
                <a:moveTo>
                  <a:pt x="0" y="0"/>
                </a:moveTo>
                <a:lnTo>
                  <a:pt x="3626458" y="0"/>
                </a:lnTo>
                <a:lnTo>
                  <a:pt x="3626458" y="3613271"/>
                </a:lnTo>
                <a:lnTo>
                  <a:pt x="0" y="361327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4150398" y="8658059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13643135" y="3396697"/>
            <a:ext cx="3405184" cy="2847273"/>
          </a:xfrm>
          <a:custGeom>
            <a:avLst/>
            <a:gdLst/>
            <a:ahLst/>
            <a:cxnLst/>
            <a:rect l="l" t="t" r="r" b="b"/>
            <a:pathLst>
              <a:path w="3405184" h="2847273">
                <a:moveTo>
                  <a:pt x="0" y="0"/>
                </a:moveTo>
                <a:lnTo>
                  <a:pt x="3405184" y="0"/>
                </a:lnTo>
                <a:lnTo>
                  <a:pt x="3405184" y="2847273"/>
                </a:lnTo>
                <a:lnTo>
                  <a:pt x="0" y="2847273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15175" y="6432078"/>
            <a:ext cx="3854922" cy="3854922"/>
          </a:xfrm>
          <a:custGeom>
            <a:avLst/>
            <a:gdLst/>
            <a:ahLst/>
            <a:cxnLst/>
            <a:rect l="l" t="t" r="r" b="b"/>
            <a:pathLst>
              <a:path w="3854922" h="3854922">
                <a:moveTo>
                  <a:pt x="0" y="0"/>
                </a:moveTo>
                <a:lnTo>
                  <a:pt x="3854921" y="0"/>
                </a:lnTo>
                <a:lnTo>
                  <a:pt x="3854921" y="3854922"/>
                </a:lnTo>
                <a:lnTo>
                  <a:pt x="0" y="3854922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9144000" y="7231344"/>
            <a:ext cx="4106162" cy="2740863"/>
          </a:xfrm>
          <a:custGeom>
            <a:avLst/>
            <a:gdLst/>
            <a:ahLst/>
            <a:cxnLst/>
            <a:rect l="l" t="t" r="r" b="b"/>
            <a:pathLst>
              <a:path w="4106162" h="2740863">
                <a:moveTo>
                  <a:pt x="0" y="0"/>
                </a:moveTo>
                <a:lnTo>
                  <a:pt x="4106162" y="0"/>
                </a:lnTo>
                <a:lnTo>
                  <a:pt x="4106162" y="2740863"/>
                </a:lnTo>
                <a:lnTo>
                  <a:pt x="0" y="2740863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TextBox 10"/>
          <p:cNvSpPr txBox="1"/>
          <p:nvPr/>
        </p:nvSpPr>
        <p:spPr>
          <a:xfrm>
            <a:off x="4044765" y="2106990"/>
            <a:ext cx="9598370" cy="5464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2"/>
              </a:lnSpc>
              <a:spcBef>
                <a:spcPct val="0"/>
              </a:spcBef>
            </a:pPr>
            <a:r>
              <a:rPr lang="en-US" sz="3912" spc="22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</a:p>
          <a:p>
            <a:pPr algn="ctr">
              <a:lnSpc>
                <a:spcPts val="3912"/>
              </a:lnSpc>
              <a:spcBef>
                <a:spcPct val="0"/>
              </a:spcBef>
            </a:pPr>
            <a:endParaRPr lang="en-US" sz="3912" spc="223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912"/>
              </a:lnSpc>
              <a:spcBef>
                <a:spcPct val="0"/>
              </a:spcBef>
            </a:pPr>
            <a:r>
              <a:rPr lang="en-US" sz="3912" spc="22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OUR PRIVATE PARTS ARE THE PARTS OF OUR BODY COVERED BY OUR UNDERWEAR. </a:t>
            </a:r>
          </a:p>
          <a:p>
            <a:pPr algn="ctr">
              <a:lnSpc>
                <a:spcPts val="3912"/>
              </a:lnSpc>
              <a:spcBef>
                <a:spcPct val="0"/>
              </a:spcBef>
            </a:pPr>
            <a:endParaRPr lang="en-US" sz="3912" spc="223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912"/>
              </a:lnSpc>
              <a:spcBef>
                <a:spcPct val="0"/>
              </a:spcBef>
            </a:pPr>
            <a:r>
              <a:rPr lang="en-US" sz="3912" spc="22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THIS INCLUDES THE PENIS, SCROTUM, VULVA, VAGINA, BUTTOCKS, AND NIPPLES.</a:t>
            </a:r>
          </a:p>
          <a:p>
            <a:pPr algn="ctr">
              <a:lnSpc>
                <a:spcPts val="3912"/>
              </a:lnSpc>
              <a:spcBef>
                <a:spcPct val="0"/>
              </a:spcBef>
            </a:pPr>
            <a:endParaRPr lang="en-US" sz="3912" spc="223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3912"/>
              </a:lnSpc>
              <a:spcBef>
                <a:spcPct val="0"/>
              </a:spcBef>
            </a:pPr>
            <a:r>
              <a:rPr lang="en-US" sz="3912" spc="22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Nobody should be seeing or touching your private parts.</a:t>
            </a:r>
          </a:p>
          <a:p>
            <a:pPr algn="ctr">
              <a:lnSpc>
                <a:spcPts val="3912"/>
              </a:lnSpc>
              <a:spcBef>
                <a:spcPct val="0"/>
              </a:spcBef>
            </a:pPr>
            <a:endParaRPr lang="en-US" sz="3912" spc="223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7100400" y="7571777"/>
            <a:ext cx="2458855" cy="1810332"/>
          </a:xfrm>
          <a:custGeom>
            <a:avLst/>
            <a:gdLst/>
            <a:ahLst/>
            <a:cxnLst/>
            <a:rect l="l" t="t" r="r" b="b"/>
            <a:pathLst>
              <a:path w="2458855" h="1810332">
                <a:moveTo>
                  <a:pt x="0" y="0"/>
                </a:moveTo>
                <a:lnTo>
                  <a:pt x="2458855" y="0"/>
                </a:lnTo>
                <a:lnTo>
                  <a:pt x="2458855" y="1810332"/>
                </a:lnTo>
                <a:lnTo>
                  <a:pt x="0" y="181033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TextBox 12"/>
          <p:cNvSpPr txBox="1"/>
          <p:nvPr/>
        </p:nvSpPr>
        <p:spPr>
          <a:xfrm>
            <a:off x="3839746" y="1066800"/>
            <a:ext cx="10608507" cy="717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  <a:spcBef>
                <a:spcPct val="0"/>
              </a:spcBef>
            </a:pPr>
            <a:r>
              <a:rPr lang="en-US" sz="5000" spc="285">
                <a:solidFill>
                  <a:srgbClr val="000000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ARE OUR PRIVATE PARTS?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207950" y="1260739"/>
            <a:ext cx="12236798" cy="6699647"/>
          </a:xfrm>
          <a:custGeom>
            <a:avLst/>
            <a:gdLst/>
            <a:ahLst/>
            <a:cxnLst/>
            <a:rect l="l" t="t" r="r" b="b"/>
            <a:pathLst>
              <a:path w="12236798" h="6699647">
                <a:moveTo>
                  <a:pt x="0" y="0"/>
                </a:moveTo>
                <a:lnTo>
                  <a:pt x="12236797" y="0"/>
                </a:lnTo>
                <a:lnTo>
                  <a:pt x="12236797" y="6699647"/>
                </a:lnTo>
                <a:lnTo>
                  <a:pt x="0" y="66996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4517405" y="3206876"/>
            <a:ext cx="9617887" cy="28645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26"/>
              </a:lnSpc>
            </a:pPr>
            <a:r>
              <a:rPr lang="en-US" sz="5526" spc="315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Ask the students:</a:t>
            </a:r>
          </a:p>
          <a:p>
            <a:pPr algn="ctr">
              <a:lnSpc>
                <a:spcPts val="5526"/>
              </a:lnSpc>
            </a:pPr>
            <a:endParaRPr lang="en-US" sz="5526" spc="315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526"/>
              </a:lnSpc>
            </a:pPr>
            <a:r>
              <a:rPr lang="en-US" sz="5526" spc="315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In what situations might your private parts be seen?</a:t>
            </a:r>
          </a:p>
        </p:txBody>
      </p:sp>
      <p:sp>
        <p:nvSpPr>
          <p:cNvPr id="4" name="Freeform 4"/>
          <p:cNvSpPr/>
          <p:nvPr/>
        </p:nvSpPr>
        <p:spPr>
          <a:xfrm rot="325636">
            <a:off x="13502631" y="155957"/>
            <a:ext cx="3531454" cy="4929694"/>
          </a:xfrm>
          <a:custGeom>
            <a:avLst/>
            <a:gdLst/>
            <a:ahLst/>
            <a:cxnLst/>
            <a:rect l="l" t="t" r="r" b="b"/>
            <a:pathLst>
              <a:path w="3531454" h="4929694">
                <a:moveTo>
                  <a:pt x="0" y="0"/>
                </a:moveTo>
                <a:lnTo>
                  <a:pt x="3531454" y="0"/>
                </a:lnTo>
                <a:lnTo>
                  <a:pt x="3531454" y="4929694"/>
                </a:lnTo>
                <a:lnTo>
                  <a:pt x="0" y="49296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402605" y="5587374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53204" y="76204"/>
            <a:ext cx="12236798" cy="6699647"/>
          </a:xfrm>
          <a:custGeom>
            <a:avLst/>
            <a:gdLst/>
            <a:ahLst/>
            <a:cxnLst/>
            <a:rect l="l" t="t" r="r" b="b"/>
            <a:pathLst>
              <a:path w="12236798" h="6699647">
                <a:moveTo>
                  <a:pt x="0" y="0"/>
                </a:moveTo>
                <a:lnTo>
                  <a:pt x="12236797" y="0"/>
                </a:lnTo>
                <a:lnTo>
                  <a:pt x="12236797" y="6699647"/>
                </a:lnTo>
                <a:lnTo>
                  <a:pt x="0" y="669964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4479431" y="1981788"/>
            <a:ext cx="9617887" cy="4137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26"/>
              </a:lnSpc>
            </a:pPr>
            <a:r>
              <a:rPr lang="en-US" sz="5526" spc="315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In certain situations and with certain people, your private parts might be seen. </a:t>
            </a:r>
          </a:p>
          <a:p>
            <a:pPr algn="ctr">
              <a:lnSpc>
                <a:spcPts val="5226"/>
              </a:lnSpc>
            </a:pPr>
            <a:endParaRPr lang="en-US" sz="5526" spc="315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5226"/>
              </a:lnSpc>
            </a:pPr>
            <a:r>
              <a:rPr lang="en-US" sz="5226" b="1" spc="297">
                <a:solidFill>
                  <a:srgbClr val="040404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The following situations are examples:</a:t>
            </a:r>
          </a:p>
        </p:txBody>
      </p:sp>
      <p:sp>
        <p:nvSpPr>
          <p:cNvPr id="4" name="Freeform 4"/>
          <p:cNvSpPr/>
          <p:nvPr/>
        </p:nvSpPr>
        <p:spPr>
          <a:xfrm rot="-9908892">
            <a:off x="14862716" y="-2491950"/>
            <a:ext cx="5445834" cy="6682005"/>
          </a:xfrm>
          <a:custGeom>
            <a:avLst/>
            <a:gdLst/>
            <a:ahLst/>
            <a:cxnLst/>
            <a:rect l="l" t="t" r="r" b="b"/>
            <a:pathLst>
              <a:path w="5445834" h="6682005">
                <a:moveTo>
                  <a:pt x="0" y="0"/>
                </a:moveTo>
                <a:lnTo>
                  <a:pt x="5445834" y="0"/>
                </a:lnTo>
                <a:lnTo>
                  <a:pt x="5445834" y="6682005"/>
                </a:lnTo>
                <a:lnTo>
                  <a:pt x="0" y="668200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5" name="Group 5"/>
          <p:cNvGrpSpPr/>
          <p:nvPr/>
        </p:nvGrpSpPr>
        <p:grpSpPr>
          <a:xfrm>
            <a:off x="1024188" y="6509910"/>
            <a:ext cx="4931524" cy="2491620"/>
            <a:chOff x="0" y="0"/>
            <a:chExt cx="7512203" cy="37954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512203" cy="3795492"/>
            </a:xfrm>
            <a:custGeom>
              <a:avLst/>
              <a:gdLst/>
              <a:ahLst/>
              <a:cxnLst/>
              <a:rect l="l" t="t" r="r" b="b"/>
              <a:pathLst>
                <a:path w="7512203" h="3795492">
                  <a:moveTo>
                    <a:pt x="7387743" y="3795492"/>
                  </a:moveTo>
                  <a:lnTo>
                    <a:pt x="124460" y="3795492"/>
                  </a:lnTo>
                  <a:cubicBezTo>
                    <a:pt x="55880" y="3795492"/>
                    <a:pt x="0" y="3739612"/>
                    <a:pt x="0" y="367103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387743" y="0"/>
                  </a:lnTo>
                  <a:cubicBezTo>
                    <a:pt x="7456323" y="0"/>
                    <a:pt x="7512203" y="55880"/>
                    <a:pt x="7512203" y="124460"/>
                  </a:cubicBezTo>
                  <a:lnTo>
                    <a:pt x="7512203" y="3671032"/>
                  </a:lnTo>
                  <a:cubicBezTo>
                    <a:pt x="7512203" y="3739612"/>
                    <a:pt x="7456323" y="3795492"/>
                    <a:pt x="7387743" y="3795492"/>
                  </a:cubicBezTo>
                  <a:close/>
                </a:path>
              </a:pathLst>
            </a:custGeom>
            <a:solidFill>
              <a:srgbClr val="040404"/>
            </a:solidFill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822613" y="6214102"/>
            <a:ext cx="4931524" cy="2491620"/>
            <a:chOff x="0" y="0"/>
            <a:chExt cx="7512203" cy="379549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512203" cy="3795492"/>
            </a:xfrm>
            <a:custGeom>
              <a:avLst/>
              <a:gdLst/>
              <a:ahLst/>
              <a:cxnLst/>
              <a:rect l="l" t="t" r="r" b="b"/>
              <a:pathLst>
                <a:path w="7512203" h="3795492">
                  <a:moveTo>
                    <a:pt x="7387743" y="3795492"/>
                  </a:moveTo>
                  <a:lnTo>
                    <a:pt x="124460" y="3795492"/>
                  </a:lnTo>
                  <a:cubicBezTo>
                    <a:pt x="55880" y="3795492"/>
                    <a:pt x="0" y="3739612"/>
                    <a:pt x="0" y="367103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387743" y="0"/>
                  </a:lnTo>
                  <a:cubicBezTo>
                    <a:pt x="7456323" y="0"/>
                    <a:pt x="7512203" y="55880"/>
                    <a:pt x="7512203" y="124460"/>
                  </a:cubicBezTo>
                  <a:lnTo>
                    <a:pt x="7512203" y="3671032"/>
                  </a:lnTo>
                  <a:cubicBezTo>
                    <a:pt x="7512203" y="3739612"/>
                    <a:pt x="7456323" y="3795492"/>
                    <a:pt x="7387743" y="3795492"/>
                  </a:cubicBezTo>
                  <a:close/>
                </a:path>
              </a:pathLst>
            </a:custGeom>
            <a:solidFill>
              <a:srgbClr val="040404"/>
            </a:solidFill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587493" y="6252202"/>
            <a:ext cx="4931524" cy="2491620"/>
            <a:chOff x="0" y="0"/>
            <a:chExt cx="7512203" cy="379549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512203" cy="3795492"/>
            </a:xfrm>
            <a:custGeom>
              <a:avLst/>
              <a:gdLst/>
              <a:ahLst/>
              <a:cxnLst/>
              <a:rect l="l" t="t" r="r" b="b"/>
              <a:pathLst>
                <a:path w="7512203" h="3795492">
                  <a:moveTo>
                    <a:pt x="7387743" y="3795492"/>
                  </a:moveTo>
                  <a:lnTo>
                    <a:pt x="124460" y="3795492"/>
                  </a:lnTo>
                  <a:cubicBezTo>
                    <a:pt x="55880" y="3795492"/>
                    <a:pt x="0" y="3739612"/>
                    <a:pt x="0" y="367103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7387743" y="0"/>
                  </a:lnTo>
                  <a:cubicBezTo>
                    <a:pt x="7456323" y="0"/>
                    <a:pt x="7512203" y="55880"/>
                    <a:pt x="7512203" y="124460"/>
                  </a:cubicBezTo>
                  <a:lnTo>
                    <a:pt x="7512203" y="3671032"/>
                  </a:lnTo>
                  <a:cubicBezTo>
                    <a:pt x="7512203" y="3739612"/>
                    <a:pt x="7456323" y="3795492"/>
                    <a:pt x="7387743" y="3795492"/>
                  </a:cubicBezTo>
                  <a:close/>
                </a:path>
              </a:pathLst>
            </a:custGeom>
            <a:solidFill>
              <a:srgbClr val="040404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4097318" y="8816805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3"/>
                </a:lnTo>
                <a:lnTo>
                  <a:pt x="0" y="120048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>
            <a:off x="7649437" y="230977"/>
            <a:ext cx="2989126" cy="1595446"/>
          </a:xfrm>
          <a:custGeom>
            <a:avLst/>
            <a:gdLst/>
            <a:ahLst/>
            <a:cxnLst/>
            <a:rect l="l" t="t" r="r" b="b"/>
            <a:pathLst>
              <a:path w="2989126" h="1595446">
                <a:moveTo>
                  <a:pt x="0" y="0"/>
                </a:moveTo>
                <a:lnTo>
                  <a:pt x="2989126" y="0"/>
                </a:lnTo>
                <a:lnTo>
                  <a:pt x="2989126" y="1595446"/>
                </a:lnTo>
                <a:lnTo>
                  <a:pt x="0" y="159544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3" name="Freeform 13"/>
          <p:cNvSpPr/>
          <p:nvPr/>
        </p:nvSpPr>
        <p:spPr>
          <a:xfrm>
            <a:off x="14495439" y="1528264"/>
            <a:ext cx="3631045" cy="4647737"/>
          </a:xfrm>
          <a:custGeom>
            <a:avLst/>
            <a:gdLst/>
            <a:ahLst/>
            <a:cxnLst/>
            <a:rect l="l" t="t" r="r" b="b"/>
            <a:pathLst>
              <a:path w="3631045" h="4647737">
                <a:moveTo>
                  <a:pt x="0" y="0"/>
                </a:moveTo>
                <a:lnTo>
                  <a:pt x="3631045" y="0"/>
                </a:lnTo>
                <a:lnTo>
                  <a:pt x="3631045" y="4647738"/>
                </a:lnTo>
                <a:lnTo>
                  <a:pt x="0" y="464773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4" name="Freeform 14"/>
          <p:cNvSpPr/>
          <p:nvPr/>
        </p:nvSpPr>
        <p:spPr>
          <a:xfrm>
            <a:off x="7485896" y="8336288"/>
            <a:ext cx="3152666" cy="1950712"/>
          </a:xfrm>
          <a:custGeom>
            <a:avLst/>
            <a:gdLst/>
            <a:ahLst/>
            <a:cxnLst/>
            <a:rect l="l" t="t" r="r" b="b"/>
            <a:pathLst>
              <a:path w="3152666" h="1950712">
                <a:moveTo>
                  <a:pt x="0" y="0"/>
                </a:moveTo>
                <a:lnTo>
                  <a:pt x="3152667" y="0"/>
                </a:lnTo>
                <a:lnTo>
                  <a:pt x="3152667" y="1950712"/>
                </a:lnTo>
                <a:lnTo>
                  <a:pt x="0" y="195071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5" name="Freeform 15"/>
          <p:cNvSpPr/>
          <p:nvPr/>
        </p:nvSpPr>
        <p:spPr>
          <a:xfrm>
            <a:off x="454452" y="3852133"/>
            <a:ext cx="4024979" cy="1931990"/>
          </a:xfrm>
          <a:custGeom>
            <a:avLst/>
            <a:gdLst/>
            <a:ahLst/>
            <a:cxnLst/>
            <a:rect l="l" t="t" r="r" b="b"/>
            <a:pathLst>
              <a:path w="4024979" h="1931990">
                <a:moveTo>
                  <a:pt x="0" y="0"/>
                </a:moveTo>
                <a:lnTo>
                  <a:pt x="4024979" y="0"/>
                </a:lnTo>
                <a:lnTo>
                  <a:pt x="4024979" y="1931990"/>
                </a:lnTo>
                <a:lnTo>
                  <a:pt x="0" y="1931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6" name="TextBox 16"/>
          <p:cNvSpPr txBox="1"/>
          <p:nvPr/>
        </p:nvSpPr>
        <p:spPr>
          <a:xfrm>
            <a:off x="1265550" y="6661551"/>
            <a:ext cx="4131536" cy="20180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 spc="760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Changing rooms at a public pool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2878222" y="6321018"/>
            <a:ext cx="4381078" cy="2236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 spc="839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For medical exams with a doctor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974478" y="6405135"/>
            <a:ext cx="4627793" cy="18552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28"/>
              </a:lnSpc>
            </a:pPr>
            <a:r>
              <a:rPr lang="en-US" sz="3449" spc="689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When taking a bath or shower to keep you clean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262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073465" y="2024833"/>
            <a:ext cx="14693576" cy="8044733"/>
          </a:xfrm>
          <a:custGeom>
            <a:avLst/>
            <a:gdLst/>
            <a:ahLst/>
            <a:cxnLst/>
            <a:rect l="l" t="t" r="r" b="b"/>
            <a:pathLst>
              <a:path w="14693576" h="8044733">
                <a:moveTo>
                  <a:pt x="0" y="0"/>
                </a:moveTo>
                <a:lnTo>
                  <a:pt x="14693576" y="0"/>
                </a:lnTo>
                <a:lnTo>
                  <a:pt x="14693576" y="8044732"/>
                </a:lnTo>
                <a:lnTo>
                  <a:pt x="0" y="80447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1497794" y="-2160495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0624479">
            <a:off x="59140" y="2439735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7"/>
                </a:lnTo>
                <a:lnTo>
                  <a:pt x="0" y="23780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3016826" flipH="1">
            <a:off x="-406823" y="4793199"/>
            <a:ext cx="3297092" cy="3106136"/>
          </a:xfrm>
          <a:custGeom>
            <a:avLst/>
            <a:gdLst/>
            <a:ahLst/>
            <a:cxnLst/>
            <a:rect l="l" t="t" r="r" b="b"/>
            <a:pathLst>
              <a:path w="3297092" h="3106136">
                <a:moveTo>
                  <a:pt x="3297093" y="0"/>
                </a:moveTo>
                <a:lnTo>
                  <a:pt x="0" y="0"/>
                </a:lnTo>
                <a:lnTo>
                  <a:pt x="0" y="3106136"/>
                </a:lnTo>
                <a:lnTo>
                  <a:pt x="3297093" y="3106136"/>
                </a:lnTo>
                <a:lnTo>
                  <a:pt x="3297093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-10800000">
            <a:off x="153348" y="8325169"/>
            <a:ext cx="1750703" cy="1391079"/>
          </a:xfrm>
          <a:custGeom>
            <a:avLst/>
            <a:gdLst/>
            <a:ahLst/>
            <a:cxnLst/>
            <a:rect l="l" t="t" r="r" b="b"/>
            <a:pathLst>
              <a:path w="1750703" h="1391079">
                <a:moveTo>
                  <a:pt x="0" y="0"/>
                </a:moveTo>
                <a:lnTo>
                  <a:pt x="1750704" y="0"/>
                </a:lnTo>
                <a:lnTo>
                  <a:pt x="1750704" y="1391080"/>
                </a:lnTo>
                <a:lnTo>
                  <a:pt x="0" y="13910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 rot="-2529515" flipV="1">
            <a:off x="1521801" y="-1287056"/>
            <a:ext cx="4544869" cy="3221176"/>
          </a:xfrm>
          <a:custGeom>
            <a:avLst/>
            <a:gdLst/>
            <a:ahLst/>
            <a:cxnLst/>
            <a:rect l="l" t="t" r="r" b="b"/>
            <a:pathLst>
              <a:path w="4544869" h="3221176">
                <a:moveTo>
                  <a:pt x="0" y="3221176"/>
                </a:moveTo>
                <a:lnTo>
                  <a:pt x="4544869" y="3221176"/>
                </a:lnTo>
                <a:lnTo>
                  <a:pt x="4544869" y="0"/>
                </a:lnTo>
                <a:lnTo>
                  <a:pt x="0" y="0"/>
                </a:lnTo>
                <a:lnTo>
                  <a:pt x="0" y="3221176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4014431" y="3024549"/>
            <a:ext cx="11872281" cy="6672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57432" lvl="1" indent="-328716" algn="just">
              <a:lnSpc>
                <a:spcPts val="3045"/>
              </a:lnSpc>
              <a:buFont typeface="Arial"/>
              <a:buChar char="•"/>
            </a:pPr>
            <a:r>
              <a:rPr lang="en-US" sz="3045" spc="17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Someone touches your private parts (with their hands or with another part of their body). </a:t>
            </a:r>
          </a:p>
          <a:p>
            <a:pPr algn="just">
              <a:lnSpc>
                <a:spcPts val="3045"/>
              </a:lnSpc>
            </a:pPr>
            <a:endParaRPr lang="en-US" sz="3045" spc="173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657432" lvl="1" indent="-328716" algn="just">
              <a:lnSpc>
                <a:spcPts val="3045"/>
              </a:lnSpc>
              <a:buFont typeface="Arial"/>
              <a:buChar char="•"/>
            </a:pPr>
            <a:r>
              <a:rPr lang="en-US" sz="3045" spc="17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Someone shows you their private parts or asks you to show yours.</a:t>
            </a:r>
          </a:p>
          <a:p>
            <a:pPr algn="just">
              <a:lnSpc>
                <a:spcPts val="3045"/>
              </a:lnSpc>
            </a:pPr>
            <a:endParaRPr lang="en-US" sz="3045" spc="173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657432" lvl="1" indent="-328716" algn="just">
              <a:lnSpc>
                <a:spcPts val="3045"/>
              </a:lnSpc>
              <a:buFont typeface="Arial"/>
              <a:buChar char="•"/>
            </a:pPr>
            <a:r>
              <a:rPr lang="en-US" sz="3045" spc="17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Someone wants you to touch their private parts (with your hands or with another part of your body).</a:t>
            </a:r>
          </a:p>
          <a:p>
            <a:pPr algn="just">
              <a:lnSpc>
                <a:spcPts val="3045"/>
              </a:lnSpc>
            </a:pPr>
            <a:r>
              <a:rPr lang="en-US" sz="3045" spc="17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</a:p>
          <a:p>
            <a:pPr marL="657432" lvl="1" indent="-328716" algn="just">
              <a:lnSpc>
                <a:spcPts val="3045"/>
              </a:lnSpc>
              <a:buFont typeface="Arial"/>
              <a:buChar char="•"/>
            </a:pPr>
            <a:r>
              <a:rPr lang="en-US" sz="3045" spc="17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Someone sticks and rubs against you in a way that bothers you. </a:t>
            </a:r>
          </a:p>
          <a:p>
            <a:pPr algn="just">
              <a:lnSpc>
                <a:spcPts val="3045"/>
              </a:lnSpc>
            </a:pPr>
            <a:endParaRPr lang="en-US" sz="3045" spc="173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657432" lvl="1" indent="-328716" algn="just">
              <a:lnSpc>
                <a:spcPts val="3045"/>
              </a:lnSpc>
              <a:buFont typeface="Arial"/>
              <a:buChar char="•"/>
            </a:pPr>
            <a:r>
              <a:rPr lang="en-US" sz="3045" spc="17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Someone wants to take pictures or videos of you when you are naked. </a:t>
            </a:r>
          </a:p>
          <a:p>
            <a:pPr algn="just">
              <a:lnSpc>
                <a:spcPts val="3045"/>
              </a:lnSpc>
            </a:pPr>
            <a:endParaRPr lang="en-US" sz="3045" spc="173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marL="657432" lvl="1" indent="-328716" algn="just">
              <a:lnSpc>
                <a:spcPts val="3045"/>
              </a:lnSpc>
              <a:buFont typeface="Arial"/>
              <a:buChar char="•"/>
            </a:pPr>
            <a:r>
              <a:rPr lang="en-US" sz="3045" spc="173">
                <a:solidFill>
                  <a:srgbClr val="04040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Someone shows or forces you to look at pictures or watch videos of people showing their private parts.</a:t>
            </a:r>
          </a:p>
          <a:p>
            <a:pPr algn="ctr">
              <a:lnSpc>
                <a:spcPts val="4060"/>
              </a:lnSpc>
            </a:pPr>
            <a:endParaRPr lang="en-US" sz="3045" spc="173">
              <a:solidFill>
                <a:srgbClr val="040404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3372427" y="41285"/>
            <a:ext cx="2514286" cy="2639041"/>
          </a:xfrm>
          <a:custGeom>
            <a:avLst/>
            <a:gdLst/>
            <a:ahLst/>
            <a:cxnLst/>
            <a:rect l="l" t="t" r="r" b="b"/>
            <a:pathLst>
              <a:path w="2514286" h="2639041">
                <a:moveTo>
                  <a:pt x="0" y="0"/>
                </a:moveTo>
                <a:lnTo>
                  <a:pt x="2514286" y="0"/>
                </a:lnTo>
                <a:lnTo>
                  <a:pt x="2514286" y="2639040"/>
                </a:lnTo>
                <a:lnTo>
                  <a:pt x="0" y="26390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4608361" y="8869083"/>
            <a:ext cx="3679639" cy="1200482"/>
          </a:xfrm>
          <a:custGeom>
            <a:avLst/>
            <a:gdLst/>
            <a:ahLst/>
            <a:cxnLst/>
            <a:rect l="l" t="t" r="r" b="b"/>
            <a:pathLst>
              <a:path w="3679639" h="1200482">
                <a:moveTo>
                  <a:pt x="0" y="0"/>
                </a:moveTo>
                <a:lnTo>
                  <a:pt x="3679639" y="0"/>
                </a:lnTo>
                <a:lnTo>
                  <a:pt x="3679639" y="1200482"/>
                </a:lnTo>
                <a:lnTo>
                  <a:pt x="0" y="1200482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5886713" y="3438827"/>
            <a:ext cx="2641390" cy="2608372"/>
          </a:xfrm>
          <a:custGeom>
            <a:avLst/>
            <a:gdLst/>
            <a:ahLst/>
            <a:cxnLst/>
            <a:rect l="l" t="t" r="r" b="b"/>
            <a:pathLst>
              <a:path w="2641390" h="2608372">
                <a:moveTo>
                  <a:pt x="0" y="0"/>
                </a:moveTo>
                <a:lnTo>
                  <a:pt x="2641389" y="0"/>
                </a:lnTo>
                <a:lnTo>
                  <a:pt x="2641389" y="2608372"/>
                </a:lnTo>
                <a:lnTo>
                  <a:pt x="0" y="260837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Freeform 12"/>
          <p:cNvSpPr/>
          <p:nvPr/>
        </p:nvSpPr>
        <p:spPr>
          <a:xfrm>
            <a:off x="1225399" y="5598584"/>
            <a:ext cx="2789032" cy="3422125"/>
          </a:xfrm>
          <a:custGeom>
            <a:avLst/>
            <a:gdLst/>
            <a:ahLst/>
            <a:cxnLst/>
            <a:rect l="l" t="t" r="r" b="b"/>
            <a:pathLst>
              <a:path w="2789032" h="3422125">
                <a:moveTo>
                  <a:pt x="0" y="0"/>
                </a:moveTo>
                <a:lnTo>
                  <a:pt x="2789032" y="0"/>
                </a:lnTo>
                <a:lnTo>
                  <a:pt x="2789032" y="3422125"/>
                </a:lnTo>
                <a:lnTo>
                  <a:pt x="0" y="3422125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3" name="Freeform 13"/>
          <p:cNvSpPr/>
          <p:nvPr/>
        </p:nvSpPr>
        <p:spPr>
          <a:xfrm>
            <a:off x="1316017" y="1360805"/>
            <a:ext cx="2607796" cy="2607796"/>
          </a:xfrm>
          <a:custGeom>
            <a:avLst/>
            <a:gdLst/>
            <a:ahLst/>
            <a:cxnLst/>
            <a:rect l="l" t="t" r="r" b="b"/>
            <a:pathLst>
              <a:path w="2607796" h="2607796">
                <a:moveTo>
                  <a:pt x="0" y="0"/>
                </a:moveTo>
                <a:lnTo>
                  <a:pt x="2607796" y="0"/>
                </a:lnTo>
                <a:lnTo>
                  <a:pt x="2607796" y="2607796"/>
                </a:lnTo>
                <a:lnTo>
                  <a:pt x="0" y="260779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4" name="TextBox 14"/>
          <p:cNvSpPr txBox="1"/>
          <p:nvPr/>
        </p:nvSpPr>
        <p:spPr>
          <a:xfrm>
            <a:off x="4978334" y="1066800"/>
            <a:ext cx="11267701" cy="626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 b="1" spc="250">
                <a:solidFill>
                  <a:srgbClr val="FDFDFD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THINGS THAT ARE NOT ALLOWED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1029</Words>
  <Application>Microsoft Office PowerPoint</Application>
  <PresentationFormat>Custom</PresentationFormat>
  <Paragraphs>145</Paragraphs>
  <Slides>20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Calibri</vt:lpstr>
      <vt:lpstr>Childos Arabic</vt:lpstr>
      <vt:lpstr>Childos Arabic 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CCQ Sexuality Education - Elementary 1 - Individual Needs - Sexual Assault Prevention</dc:title>
  <dc:creator>Andrea Verreault</dc:creator>
  <cp:lastModifiedBy>Andrea Verreault</cp:lastModifiedBy>
  <cp:revision>2</cp:revision>
  <dcterms:created xsi:type="dcterms:W3CDTF">2006-08-16T00:00:00Z</dcterms:created>
  <dcterms:modified xsi:type="dcterms:W3CDTF">2025-04-01T00:08:45Z</dcterms:modified>
  <dc:identifier>DAGhjDCZPeM</dc:identifier>
</cp:coreProperties>
</file>